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1"/>
  </p:notesMasterIdLst>
  <p:handoutMasterIdLst>
    <p:handoutMasterId r:id="rId42"/>
  </p:handoutMasterIdLst>
  <p:sldIdLst>
    <p:sldId id="257" r:id="rId2"/>
    <p:sldId id="307" r:id="rId3"/>
    <p:sldId id="282" r:id="rId4"/>
    <p:sldId id="260" r:id="rId5"/>
    <p:sldId id="271" r:id="rId6"/>
    <p:sldId id="267" r:id="rId7"/>
    <p:sldId id="287" r:id="rId8"/>
    <p:sldId id="288" r:id="rId9"/>
    <p:sldId id="289" r:id="rId10"/>
    <p:sldId id="308" r:id="rId11"/>
    <p:sldId id="283" r:id="rId12"/>
    <p:sldId id="284" r:id="rId13"/>
    <p:sldId id="272" r:id="rId14"/>
    <p:sldId id="309" r:id="rId15"/>
    <p:sldId id="294" r:id="rId16"/>
    <p:sldId id="296" r:id="rId17"/>
    <p:sldId id="310" r:id="rId18"/>
    <p:sldId id="311" r:id="rId19"/>
    <p:sldId id="305" r:id="rId20"/>
    <p:sldId id="290" r:id="rId21"/>
    <p:sldId id="259" r:id="rId22"/>
    <p:sldId id="273" r:id="rId23"/>
    <p:sldId id="291" r:id="rId24"/>
    <p:sldId id="292" r:id="rId25"/>
    <p:sldId id="274" r:id="rId26"/>
    <p:sldId id="275" r:id="rId27"/>
    <p:sldId id="277" r:id="rId28"/>
    <p:sldId id="279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12" r:id="rId38"/>
    <p:sldId id="280" r:id="rId39"/>
    <p:sldId id="27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4" autoAdjust="0"/>
    <p:restoredTop sz="88593" autoAdjust="0"/>
  </p:normalViewPr>
  <p:slideViewPr>
    <p:cSldViewPr snapToGrid="0">
      <p:cViewPr>
        <p:scale>
          <a:sx n="90" d="100"/>
          <a:sy n="90" d="100"/>
        </p:scale>
        <p:origin x="66" y="204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5/2/2018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5/2/2018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8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5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Harmonic mean of the precision and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42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52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8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2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59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0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43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1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47808" y="612648"/>
            <a:ext cx="1767840" cy="457200"/>
          </a:xfrm>
        </p:spPr>
        <p:txBody>
          <a:bodyPr/>
          <a:lstStyle>
            <a:lvl1pPr>
              <a:defRPr sz="1100" b="1" cap="small" spc="100" normalizeH="0" baseline="0"/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5/2/2018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5/2/2018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12809"/>
            <a:ext cx="11277600" cy="1470025"/>
          </a:xfrm>
        </p:spPr>
        <p:txBody>
          <a:bodyPr/>
          <a:lstStyle/>
          <a:p>
            <a:r>
              <a:rPr lang="en-US" dirty="0"/>
              <a:t>Genetic Architecture in Autism Spectrum Disorders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4835855"/>
            <a:ext cx="6849979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Danny Antaki, Sebat Lab</a:t>
            </a:r>
          </a:p>
          <a:p>
            <a:r>
              <a:rPr lang="en-US" sz="2200" dirty="0"/>
              <a:t>Biomedical Sciences Graduate Program</a:t>
            </a:r>
          </a:p>
          <a:p>
            <a:r>
              <a:rPr lang="en-US" sz="2200" dirty="0"/>
              <a:t>University of California, San Diego </a:t>
            </a:r>
          </a:p>
          <a:p>
            <a:endParaRPr lang="en-US" sz="2200" dirty="0"/>
          </a:p>
          <a:p>
            <a:r>
              <a:rPr lang="en-US" sz="2200" dirty="0"/>
              <a:t>Thesis Committee Meeting May 2, 2018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93EE-33D9-45A4-A5D9-1D696CFB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D6CB-50F5-48C2-B1F7-5F88F340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Refine Structural Variant (SV) calling in whole genome sequences (WGS)</a:t>
            </a:r>
          </a:p>
          <a:p>
            <a:pPr lvl="1"/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SV</a:t>
            </a:r>
            <a:r>
              <a:rPr lang="en-US" baseline="30000" dirty="0">
                <a:solidFill>
                  <a:schemeClr val="tx2">
                    <a:alpha val="50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: genotyping SVs with machine learning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Assay the burden of de novo SV in Autism Spectrum Disorders (ASD)</a:t>
            </a:r>
          </a:p>
          <a:p>
            <a:pPr lvl="1"/>
            <a:r>
              <a:rPr lang="en-US" dirty="0"/>
              <a:t>WGS offers optimal resolution compared to other methods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Interrogate the role of rare inherited variants in ASD</a:t>
            </a:r>
          </a:p>
          <a:p>
            <a:pPr lvl="1"/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Identifying genetic risk stratified by parent of origin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7CE86-D02F-4B16-9DE5-2E32BB626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0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C20F1E-4832-48AD-8C93-36DF4E5EE7DC}"/>
              </a:ext>
            </a:extLst>
          </p:cNvPr>
          <p:cNvGrpSpPr/>
          <p:nvPr/>
        </p:nvGrpSpPr>
        <p:grpSpPr>
          <a:xfrm>
            <a:off x="8053138" y="987842"/>
            <a:ext cx="3738442" cy="3304037"/>
            <a:chOff x="8316483" y="1154609"/>
            <a:chExt cx="3491139" cy="3064652"/>
          </a:xfrm>
        </p:grpSpPr>
        <p:pic>
          <p:nvPicPr>
            <p:cNvPr id="7" name="Picture 6" descr="A person lying on a bed&#10;&#10;Description generated with very high confidence">
              <a:extLst>
                <a:ext uri="{FF2B5EF4-FFF2-40B4-BE49-F238E27FC236}">
                  <a16:creationId xmlns:a16="http://schemas.microsoft.com/office/drawing/2014/main" id="{85340B07-C94D-4B13-BD0C-043B20595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483" y="1154609"/>
              <a:ext cx="3378316" cy="25337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F0550A-15F7-4B32-A510-9EE8665B2F8B}"/>
                </a:ext>
              </a:extLst>
            </p:cNvPr>
            <p:cNvSpPr txBox="1"/>
            <p:nvPr/>
          </p:nvSpPr>
          <p:spPr>
            <a:xfrm>
              <a:off x="8429306" y="3688346"/>
              <a:ext cx="3378316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/>
                <a:t>Wikipedia Commons</a:t>
              </a:r>
            </a:p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D4F918-8938-4F3D-BAB1-8E2E4C206623}"/>
              </a:ext>
            </a:extLst>
          </p:cNvPr>
          <p:cNvSpPr txBox="1"/>
          <p:nvPr/>
        </p:nvSpPr>
        <p:spPr>
          <a:xfrm>
            <a:off x="400420" y="1123880"/>
            <a:ext cx="6832795" cy="594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Autism is a heterogeneous neurodevelopmental disorder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Impaired social interaction and restricted behavior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1% Prevalence, 4:1 </a:t>
            </a:r>
            <a:r>
              <a:rPr lang="en-US" sz="2400" dirty="0" err="1">
                <a:solidFill>
                  <a:schemeClr val="tx2"/>
                </a:solidFill>
              </a:rPr>
              <a:t>Male:Female</a:t>
            </a: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Sporadic or familial 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Siblings have increased risk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Genetic liability is significant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MZ twin concordance 30-99% (0.6-0.8 heritability)</a:t>
            </a:r>
            <a:endParaRPr lang="en-US" sz="1600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C96DE-0151-47E2-8287-C4BED4256DC0}"/>
              </a:ext>
            </a:extLst>
          </p:cNvPr>
          <p:cNvGrpSpPr/>
          <p:nvPr/>
        </p:nvGrpSpPr>
        <p:grpSpPr>
          <a:xfrm>
            <a:off x="7354030" y="4005686"/>
            <a:ext cx="4377143" cy="2852121"/>
            <a:chOff x="7354030" y="4005686"/>
            <a:chExt cx="4377143" cy="28521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32EA73-DDDE-4C80-9C98-AA80D119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4030" y="4005686"/>
              <a:ext cx="4316735" cy="274776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1FC54E-AF6D-4246-91C9-E4FDF7023DAE}"/>
                </a:ext>
              </a:extLst>
            </p:cNvPr>
            <p:cNvSpPr txBox="1"/>
            <p:nvPr/>
          </p:nvSpPr>
          <p:spPr>
            <a:xfrm>
              <a:off x="7652085" y="6603891"/>
              <a:ext cx="40790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err="1"/>
                <a:t>Sandin</a:t>
              </a:r>
              <a:r>
                <a:rPr lang="en-US" sz="1050" dirty="0"/>
                <a:t>, Sven, et al. </a:t>
              </a:r>
              <a:r>
                <a:rPr lang="en-US" sz="1050" i="1" dirty="0"/>
                <a:t>Jama</a:t>
              </a:r>
              <a:r>
                <a:rPr lang="en-US" sz="1050" dirty="0"/>
                <a:t> 2014</a:t>
              </a:r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F81C2-5CBF-4F0D-860F-DDD008BB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8AFA870-EF29-4825-A077-8E3A28E29930}"/>
              </a:ext>
            </a:extLst>
          </p:cNvPr>
          <p:cNvGrpSpPr/>
          <p:nvPr/>
        </p:nvGrpSpPr>
        <p:grpSpPr>
          <a:xfrm>
            <a:off x="621057" y="3417874"/>
            <a:ext cx="10972800" cy="572386"/>
            <a:chOff x="400420" y="5436066"/>
            <a:chExt cx="10972800" cy="5723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C2AA1D3-BDEB-4CA2-B37C-DB0C9B71F11B}"/>
                </a:ext>
              </a:extLst>
            </p:cNvPr>
            <p:cNvSpPr/>
            <p:nvPr/>
          </p:nvSpPr>
          <p:spPr>
            <a:xfrm>
              <a:off x="400420" y="5574610"/>
              <a:ext cx="10972800" cy="27432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D224A8-2D37-44BB-8A2A-DBD8C7166D37}"/>
                </a:ext>
              </a:extLst>
            </p:cNvPr>
            <p:cNvSpPr/>
            <p:nvPr/>
          </p:nvSpPr>
          <p:spPr>
            <a:xfrm>
              <a:off x="521235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auhaus 93" panose="04030905020B02020C02" pitchFamily="82" charset="0"/>
                </a:rPr>
                <a:t>1960’S</a:t>
              </a:r>
              <a:endParaRPr lang="en-US" dirty="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687AA2-6C4E-4D70-8063-22FEF737D302}"/>
                </a:ext>
              </a:extLst>
            </p:cNvPr>
            <p:cNvSpPr/>
            <p:nvPr/>
          </p:nvSpPr>
          <p:spPr>
            <a:xfrm>
              <a:off x="2294949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Broadway" panose="04040905080B02020502" pitchFamily="82" charset="0"/>
                </a:rPr>
                <a:t>1970’S</a:t>
              </a:r>
              <a:endParaRPr lang="en-US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E9FF3-4789-4B56-BEDF-0E58BC476F93}"/>
                </a:ext>
              </a:extLst>
            </p:cNvPr>
            <p:cNvSpPr/>
            <p:nvPr/>
          </p:nvSpPr>
          <p:spPr>
            <a:xfrm>
              <a:off x="4090196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1980’S</a:t>
              </a:r>
              <a:endParaRPr lang="en-US" b="1" dirty="0">
                <a:solidFill>
                  <a:schemeClr val="tx1"/>
                </a:solidFill>
                <a:latin typeface="OCR A Extended" panose="02010509020102010303" pitchFamily="50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C7F6642-5573-4693-B6CB-A3732ED7AC2B}"/>
                </a:ext>
              </a:extLst>
            </p:cNvPr>
            <p:cNvSpPr/>
            <p:nvPr/>
          </p:nvSpPr>
          <p:spPr>
            <a:xfrm>
              <a:off x="5885443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1990’S</a:t>
              </a:r>
              <a:endParaRPr lang="en-US" b="1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AC31576-30D9-45A5-A6C0-3BBBAFEC7DF9}"/>
                </a:ext>
              </a:extLst>
            </p:cNvPr>
            <p:cNvSpPr/>
            <p:nvPr/>
          </p:nvSpPr>
          <p:spPr>
            <a:xfrm>
              <a:off x="7680690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2000’S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098AA36-3B05-4A48-A816-1A2E0711E59D}"/>
                </a:ext>
              </a:extLst>
            </p:cNvPr>
            <p:cNvSpPr/>
            <p:nvPr/>
          </p:nvSpPr>
          <p:spPr>
            <a:xfrm>
              <a:off x="9475937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2010’S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E86E5F-B915-4C55-BC6F-3EDC546A545F}"/>
              </a:ext>
            </a:extLst>
          </p:cNvPr>
          <p:cNvGrpSpPr/>
          <p:nvPr/>
        </p:nvGrpSpPr>
        <p:grpSpPr>
          <a:xfrm>
            <a:off x="1741091" y="1324066"/>
            <a:ext cx="5652499" cy="2266076"/>
            <a:chOff x="1741091" y="1324066"/>
            <a:chExt cx="5652499" cy="226607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967598A-8E0C-4AAC-B5FE-DA4B2FA117B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2501802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41C2A6-245D-4FBE-91EA-1657406B1862}"/>
                </a:ext>
              </a:extLst>
            </p:cNvPr>
            <p:cNvSpPr/>
            <p:nvPr/>
          </p:nvSpPr>
          <p:spPr>
            <a:xfrm>
              <a:off x="1741091" y="1324066"/>
              <a:ext cx="1521422" cy="152142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29E2E7-4CDE-460A-AD06-223CDCB0C6A3}"/>
                </a:ext>
              </a:extLst>
            </p:cNvPr>
            <p:cNvSpPr txBox="1"/>
            <p:nvPr/>
          </p:nvSpPr>
          <p:spPr>
            <a:xfrm>
              <a:off x="3328372" y="1484612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First genetic associations were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(&gt;10Mb)</a:t>
              </a:r>
              <a:endParaRPr lang="en-US" sz="1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9A04D7-E902-40EB-813C-B134AD1F3D91}"/>
              </a:ext>
            </a:extLst>
          </p:cNvPr>
          <p:cNvGrpSpPr/>
          <p:nvPr/>
        </p:nvGrpSpPr>
        <p:grpSpPr>
          <a:xfrm>
            <a:off x="4174283" y="3908073"/>
            <a:ext cx="5652188" cy="2249212"/>
            <a:chOff x="4174283" y="3908073"/>
            <a:chExt cx="5652188" cy="224921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9909BB9-0785-4168-8404-EFBF82797F48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065760" y="3908073"/>
              <a:ext cx="0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9CCC56-C393-4A62-9D8A-E72BF09E42D2}"/>
                </a:ext>
              </a:extLst>
            </p:cNvPr>
            <p:cNvSpPr/>
            <p:nvPr/>
          </p:nvSpPr>
          <p:spPr>
            <a:xfrm>
              <a:off x="8305049" y="4635863"/>
              <a:ext cx="1521422" cy="152142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58D83A-9442-40C2-BF18-18CCB53C3122}"/>
                </a:ext>
              </a:extLst>
            </p:cNvPr>
            <p:cNvSpPr txBox="1"/>
            <p:nvPr/>
          </p:nvSpPr>
          <p:spPr>
            <a:xfrm>
              <a:off x="4174283" y="4796409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Microarrarys</a:t>
              </a:r>
              <a:r>
                <a:rPr lang="en-US" sz="2400" dirty="0">
                  <a:solidFill>
                    <a:schemeClr val="tx2"/>
                  </a:solidFill>
                </a:rPr>
                <a:t> found sub-microscopic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(100kb-10Mb)</a:t>
              </a:r>
              <a:endParaRPr lang="en-US" sz="16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CEAAB1-8EE0-4BF1-BD23-D6AD3EC5F7D4}"/>
              </a:ext>
            </a:extLst>
          </p:cNvPr>
          <p:cNvGrpSpPr/>
          <p:nvPr/>
        </p:nvGrpSpPr>
        <p:grpSpPr>
          <a:xfrm>
            <a:off x="4960509" y="1324066"/>
            <a:ext cx="5691489" cy="2266076"/>
            <a:chOff x="4960509" y="1324066"/>
            <a:chExt cx="5691489" cy="226607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D80DCB-2956-4EFE-B2D4-B4AA7C0DF0CC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 flipV="1">
              <a:off x="9891287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53A0B04-57E7-444F-A36A-BBC414B55369}"/>
                </a:ext>
              </a:extLst>
            </p:cNvPr>
            <p:cNvSpPr/>
            <p:nvPr/>
          </p:nvSpPr>
          <p:spPr>
            <a:xfrm>
              <a:off x="9130576" y="1324066"/>
              <a:ext cx="1521422" cy="1521422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884DC0-2979-4AF2-8C0B-7B9CD17C4723}"/>
                </a:ext>
              </a:extLst>
            </p:cNvPr>
            <p:cNvSpPr txBox="1"/>
            <p:nvPr/>
          </p:nvSpPr>
          <p:spPr>
            <a:xfrm>
              <a:off x="4960509" y="1467095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Exome studies found loss of function and missense </a:t>
              </a:r>
              <a:r>
                <a:rPr lang="en-US" sz="2400" dirty="0" err="1">
                  <a:solidFill>
                    <a:schemeClr val="tx2"/>
                  </a:solidFill>
                </a:rPr>
                <a:t>SNPs+INDELs</a:t>
              </a:r>
              <a:r>
                <a:rPr lang="en-US" sz="2400" dirty="0">
                  <a:solidFill>
                    <a:schemeClr val="tx2"/>
                  </a:solidFill>
                </a:rPr>
                <a:t> (1-50bp)</a:t>
              </a:r>
              <a:endParaRPr lang="en-US" sz="16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B514A4-A870-4318-8F04-199A7C1CE96A}"/>
              </a:ext>
            </a:extLst>
          </p:cNvPr>
          <p:cNvGrpSpPr/>
          <p:nvPr/>
        </p:nvGrpSpPr>
        <p:grpSpPr>
          <a:xfrm>
            <a:off x="5669280" y="3908073"/>
            <a:ext cx="6054380" cy="2249212"/>
            <a:chOff x="5669280" y="3908073"/>
            <a:chExt cx="6054380" cy="224921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B1097C-96E8-4E66-930E-6915AB86016D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10962949" y="3908073"/>
              <a:ext cx="8708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03C4A-B9C9-43B1-AC55-D97C4EFCE82B}"/>
                </a:ext>
              </a:extLst>
            </p:cNvPr>
            <p:cNvSpPr/>
            <p:nvPr/>
          </p:nvSpPr>
          <p:spPr>
            <a:xfrm>
              <a:off x="10202238" y="4635863"/>
              <a:ext cx="1521422" cy="152142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AC9874-5F15-4F7F-A776-02E79E38782A}"/>
                </a:ext>
              </a:extLst>
            </p:cNvPr>
            <p:cNvSpPr txBox="1"/>
            <p:nvPr/>
          </p:nvSpPr>
          <p:spPr>
            <a:xfrm>
              <a:off x="5669280" y="4926546"/>
              <a:ext cx="434507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Whole genome sequencing resolved complex de novo structural changes (50bp-10Mb)</a:t>
              </a:r>
              <a:endParaRPr lang="en-US" sz="1600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CF2511-8E72-4CC3-90A0-5E858A1B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WGS in 3,169 whole genomes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448C884-3E10-4505-8ABE-07FFFFCAA74D}"/>
              </a:ext>
            </a:extLst>
          </p:cNvPr>
          <p:cNvSpPr txBox="1">
            <a:spLocks/>
          </p:cNvSpPr>
          <p:nvPr/>
        </p:nvSpPr>
        <p:spPr>
          <a:xfrm>
            <a:off x="609600" y="1872910"/>
            <a:ext cx="3207488" cy="12369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829 families</a:t>
            </a:r>
          </a:p>
          <a:p>
            <a:pPr lvl="1"/>
            <a:r>
              <a:rPr lang="en-US" sz="2200" dirty="0"/>
              <a:t>880 ASD offspring</a:t>
            </a:r>
          </a:p>
          <a:p>
            <a:pPr lvl="1"/>
            <a:r>
              <a:rPr lang="en-US" sz="2200" dirty="0"/>
              <a:t>630 Control siblings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D6E1C735-BB72-4455-9773-46CCA8FC021C}"/>
              </a:ext>
            </a:extLst>
          </p:cNvPr>
          <p:cNvSpPr txBox="1">
            <a:spLocks/>
          </p:cNvSpPr>
          <p:nvPr/>
        </p:nvSpPr>
        <p:spPr>
          <a:xfrm>
            <a:off x="3664676" y="1872909"/>
            <a:ext cx="9127958" cy="1236919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 Cohorts</a:t>
            </a:r>
          </a:p>
          <a:p>
            <a:pPr lvl="1"/>
            <a:r>
              <a:rPr lang="en-US" sz="2200" dirty="0"/>
              <a:t>REACH: local sources ASD patients (</a:t>
            </a:r>
            <a:r>
              <a:rPr lang="en-US" sz="2200" dirty="0" err="1"/>
              <a:t>Rady</a:t>
            </a:r>
            <a:r>
              <a:rPr lang="en-US" sz="2200" dirty="0"/>
              <a:t> Children’s Hospital, 311 families) </a:t>
            </a:r>
          </a:p>
          <a:p>
            <a:pPr lvl="1"/>
            <a:r>
              <a:rPr lang="en-US" sz="2200" dirty="0"/>
              <a:t>Simons Simplex Consortium (518 families)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Screened negative for de novo </a:t>
            </a:r>
            <a:r>
              <a:rPr lang="en-US" sz="2000" dirty="0" err="1">
                <a:solidFill>
                  <a:srgbClr val="FF0000"/>
                </a:solidFill>
              </a:rPr>
              <a:t>LoF</a:t>
            </a:r>
            <a:r>
              <a:rPr lang="en-US" sz="2000" dirty="0">
                <a:solidFill>
                  <a:srgbClr val="FF0000"/>
                </a:solidFill>
              </a:rPr>
              <a:t> or large SV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C0608-6B36-48D2-BAC8-0BDA6841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9B22E-236E-47D3-BB56-52E0C4FC1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3" y="3109828"/>
            <a:ext cx="3657607" cy="365760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C2DAAD-19DE-4A37-937F-00212E332EA6}"/>
              </a:ext>
            </a:extLst>
          </p:cNvPr>
          <p:cNvSpPr txBox="1">
            <a:spLocks/>
          </p:cNvSpPr>
          <p:nvPr/>
        </p:nvSpPr>
        <p:spPr>
          <a:xfrm>
            <a:off x="609600" y="3556317"/>
            <a:ext cx="7097486" cy="2764628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Illumina paired-end WGS (42x)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SV calling: </a:t>
            </a:r>
            <a:r>
              <a:rPr lang="en-US" sz="2400" dirty="0" err="1"/>
              <a:t>ForestSV</a:t>
            </a:r>
            <a:r>
              <a:rPr lang="en-US" sz="2400" dirty="0"/>
              <a:t>, LUMPY, Manta</a:t>
            </a:r>
          </a:p>
          <a:p>
            <a:pPr lvl="1"/>
            <a:r>
              <a:rPr lang="en-US" sz="2000" dirty="0"/>
              <a:t>Genotype refinement: SV</a:t>
            </a:r>
            <a:r>
              <a:rPr lang="en-US" sz="2000" baseline="30000" dirty="0"/>
              <a:t>2</a:t>
            </a:r>
          </a:p>
          <a:p>
            <a:pPr lvl="1"/>
            <a:endParaRPr lang="en-US" sz="3000" baseline="30000" dirty="0"/>
          </a:p>
          <a:p>
            <a:r>
              <a:rPr lang="en-US" sz="3000" baseline="30000" dirty="0"/>
              <a:t>Filters</a:t>
            </a:r>
          </a:p>
          <a:p>
            <a:pPr lvl="1"/>
            <a:r>
              <a:rPr lang="en-US" baseline="30000" dirty="0"/>
              <a:t>66% overlap to segmental duplications, STRs, unmappable loci, assembly gaps</a:t>
            </a:r>
          </a:p>
          <a:p>
            <a:pPr lvl="1"/>
            <a:r>
              <a:rPr lang="en-US" sz="1900" dirty="0"/>
              <a:t>SV</a:t>
            </a:r>
            <a:r>
              <a:rPr lang="en-US" sz="1900" baseline="30000" dirty="0"/>
              <a:t>2</a:t>
            </a:r>
            <a:r>
              <a:rPr lang="en-US" sz="1900" dirty="0"/>
              <a:t> strict filters for de novo SVs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44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2E15-A656-4EC0-8FB2-1A82C164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0196"/>
            <a:ext cx="10972800" cy="1066800"/>
          </a:xfrm>
        </p:spPr>
        <p:txBody>
          <a:bodyPr/>
          <a:lstStyle/>
          <a:p>
            <a:r>
              <a:rPr lang="en-US" dirty="0"/>
              <a:t>WGS better estimates the de novo SV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4733-1B82-4080-BEE4-22B865AC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1725"/>
            <a:ext cx="5771103" cy="1066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Previous estimates of de novo SV were limited to microarrays </a:t>
            </a:r>
          </a:p>
          <a:p>
            <a:pPr lvl="1"/>
            <a:r>
              <a:rPr lang="en-US" dirty="0"/>
              <a:t>SV &gt; 20kb</a:t>
            </a:r>
          </a:p>
          <a:p>
            <a:pPr lvl="1"/>
            <a:r>
              <a:rPr lang="en-US" dirty="0"/>
              <a:t>Copy Number Variants </a:t>
            </a:r>
          </a:p>
        </p:txBody>
      </p:sp>
      <p:pic>
        <p:nvPicPr>
          <p:cNvPr id="4" name="Picture 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474C44FA-5424-498E-8795-F14282DC5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14640"/>
            <a:ext cx="6537617" cy="299096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648CC2B-39AB-413F-86C2-2AC4E6975D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99" y="3794281"/>
            <a:ext cx="3696327" cy="2957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5E55D8-3801-4F0F-923D-F1E65E68D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86" y="1465186"/>
            <a:ext cx="3769342" cy="2075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CFD02-7C04-4BAE-A133-79FC3218D953}"/>
              </a:ext>
            </a:extLst>
          </p:cNvPr>
          <p:cNvSpPr txBox="1"/>
          <p:nvPr/>
        </p:nvSpPr>
        <p:spPr>
          <a:xfrm>
            <a:off x="7227899" y="3540365"/>
            <a:ext cx="4079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Sebat J., et al. </a:t>
            </a:r>
            <a:r>
              <a:rPr lang="en-US" sz="1050" i="1" dirty="0"/>
              <a:t>Science</a:t>
            </a:r>
            <a:r>
              <a:rPr lang="en-US" sz="1050" dirty="0"/>
              <a:t> 2007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218A19-0D44-408B-B09C-3762CECE13A9}"/>
              </a:ext>
            </a:extLst>
          </p:cNvPr>
          <p:cNvSpPr txBox="1">
            <a:spLocks/>
          </p:cNvSpPr>
          <p:nvPr/>
        </p:nvSpPr>
        <p:spPr>
          <a:xfrm>
            <a:off x="609599" y="2727481"/>
            <a:ext cx="5771103" cy="10668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WGS better estimates the de novo rate in controls</a:t>
            </a:r>
          </a:p>
          <a:p>
            <a:pPr lvl="1"/>
            <a:r>
              <a:rPr lang="en-US" dirty="0"/>
              <a:t>SVs 100bp-10kb </a:t>
            </a:r>
          </a:p>
          <a:p>
            <a:pPr lvl="1"/>
            <a:r>
              <a:rPr lang="en-US" dirty="0"/>
              <a:t>Complex and Unbalanced SVs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AAC2EB-93DA-43ED-A698-EFBB7FA3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17261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De novo SVs are enriched for exons in ASD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473590"/>
              </p:ext>
            </p:extLst>
          </p:nvPr>
        </p:nvGraphicFramePr>
        <p:xfrm>
          <a:off x="955791" y="2485363"/>
          <a:ext cx="4414520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269">
                <a:tc>
                  <a:txBody>
                    <a:bodyPr/>
                    <a:lstStyle/>
                    <a:p>
                      <a:r>
                        <a:rPr lang="en-US" sz="1800" dirty="0" err="1"/>
                        <a:t>pLI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ASD</a:t>
                      </a:r>
                      <a:r>
                        <a:rPr lang="en-US" sz="1800" baseline="0" dirty="0"/>
                        <a:t> Rate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Control Rate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Pval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4.2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0.004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0.9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1.72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0.12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0.005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0.99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1.03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0.09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0.01</a:t>
                      </a:r>
                      <a:endParaRPr lang="en-US" sz="18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19616" y="2094473"/>
            <a:ext cx="441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charset="0"/>
                <a:ea typeface="Arial" charset="0"/>
                <a:cs typeface="Arial" charset="0"/>
              </a:rPr>
              <a:t>de novo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Exon Burden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A7CF95-DC75-437F-A6FC-A7C6F4E38C4A}"/>
              </a:ext>
            </a:extLst>
          </p:cNvPr>
          <p:cNvGrpSpPr/>
          <p:nvPr/>
        </p:nvGrpSpPr>
        <p:grpSpPr>
          <a:xfrm>
            <a:off x="5651770" y="2162438"/>
            <a:ext cx="6732581" cy="4595191"/>
            <a:chOff x="6312242" y="2937683"/>
            <a:chExt cx="5775079" cy="39416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72"/>
            <a:stretch/>
          </p:blipFill>
          <p:spPr>
            <a:xfrm>
              <a:off x="6312242" y="2970635"/>
              <a:ext cx="1619936" cy="387492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71"/>
            <a:stretch/>
          </p:blipFill>
          <p:spPr>
            <a:xfrm>
              <a:off x="8980513" y="3000167"/>
              <a:ext cx="1621715" cy="387918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59" t="66577" r="2913" b="25923"/>
            <a:stretch/>
          </p:blipFill>
          <p:spPr>
            <a:xfrm>
              <a:off x="7134656" y="3177309"/>
              <a:ext cx="1376172" cy="2468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45" t="66362" r="2920" b="27026"/>
            <a:stretch/>
          </p:blipFill>
          <p:spPr>
            <a:xfrm>
              <a:off x="9765865" y="3122191"/>
              <a:ext cx="1690005" cy="25088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405308" y="2937683"/>
              <a:ext cx="2875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charset="0"/>
                  <a:ea typeface="Arial" charset="0"/>
                  <a:cs typeface="Arial" charset="0"/>
                </a:rPr>
                <a:t>Deletion Exon Enrichment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17135" y="2970635"/>
              <a:ext cx="2970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charset="0"/>
                  <a:ea typeface="Arial" charset="0"/>
                  <a:cs typeface="Arial" charset="0"/>
                </a:rPr>
                <a:t>Duplication Exon Enrichment</a:t>
              </a:r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2CD86FD-1B80-4549-990C-85CDEBFA71EC}"/>
              </a:ext>
            </a:extLst>
          </p:cNvPr>
          <p:cNvSpPr/>
          <p:nvPr/>
        </p:nvSpPr>
        <p:spPr>
          <a:xfrm>
            <a:off x="632817" y="2422484"/>
            <a:ext cx="290673" cy="1519554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accent3"/>
              </a:gs>
              <a:gs pos="41000">
                <a:schemeClr val="accent1">
                  <a:lumMod val="45000"/>
                  <a:lumOff val="5500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25D9AF9-9B89-467D-8169-9938D0F2782E}"/>
              </a:ext>
            </a:extLst>
          </p:cNvPr>
          <p:cNvSpPr txBox="1">
            <a:spLocks/>
          </p:cNvSpPr>
          <p:nvPr/>
        </p:nvSpPr>
        <p:spPr>
          <a:xfrm rot="16200000">
            <a:off x="-610494" y="2979750"/>
            <a:ext cx="2422021" cy="48950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872" indent="0" algn="ctr">
              <a:buNone/>
            </a:pPr>
            <a:r>
              <a:rPr lang="en-US" sz="1400" b="1" dirty="0">
                <a:solidFill>
                  <a:schemeClr val="tx1"/>
                </a:solidFill>
              </a:rPr>
              <a:t>Functional Constraint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96E8DB-265D-445D-BA27-291FCFE0594A}"/>
              </a:ext>
            </a:extLst>
          </p:cNvPr>
          <p:cNvGrpSpPr/>
          <p:nvPr/>
        </p:nvGrpSpPr>
        <p:grpSpPr>
          <a:xfrm>
            <a:off x="355763" y="3963643"/>
            <a:ext cx="5214967" cy="3116601"/>
            <a:chOff x="355763" y="3963643"/>
            <a:chExt cx="5214967" cy="31166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C4894A-3382-45B4-88C6-52D1B8775FCF}"/>
                </a:ext>
              </a:extLst>
            </p:cNvPr>
            <p:cNvGrpSpPr/>
            <p:nvPr/>
          </p:nvGrpSpPr>
          <p:grpSpPr>
            <a:xfrm>
              <a:off x="355763" y="3963643"/>
              <a:ext cx="5214967" cy="3026705"/>
              <a:chOff x="466339" y="2693624"/>
              <a:chExt cx="5929450" cy="3620434"/>
            </a:xfrm>
          </p:grpSpPr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14A2F50F-A95E-4272-B595-1A9399FDB6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339" y="3115059"/>
                <a:ext cx="2632105" cy="3198999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>
                      <a:lumMod val="75000"/>
                    </a:schemeClr>
                  </a:buClr>
                  <a:buFont typeface="Georgia"/>
                  <a:buChar char="•"/>
                  <a:defRPr kumimoji="0"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>
                      <a:lumMod val="75000"/>
                    </a:schemeClr>
                  </a:buClr>
                  <a:buFont typeface="Georgia"/>
                  <a:buChar char="▫"/>
                  <a:defRPr kumimoji="0" sz="2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8872" indent="0">
                  <a:buFont typeface="Georgia"/>
                  <a:buNone/>
                </a:pPr>
                <a:r>
                  <a:rPr lang="en-US" sz="1600" dirty="0"/>
                  <a:t>Probability of being loss of function intolerant (</a:t>
                </a:r>
                <a:r>
                  <a:rPr lang="en-US" sz="1600" dirty="0" err="1"/>
                  <a:t>pLI</a:t>
                </a:r>
                <a:r>
                  <a:rPr lang="en-US" sz="1600" dirty="0"/>
                  <a:t>)</a:t>
                </a:r>
              </a:p>
              <a:p>
                <a:pPr marL="118872" indent="0">
                  <a:buFont typeface="Georgia"/>
                  <a:buNone/>
                </a:pPr>
                <a:endParaRPr lang="en-US" sz="1600" dirty="0"/>
              </a:p>
              <a:p>
                <a:pPr marL="118872" indent="0">
                  <a:buFont typeface="Georgia"/>
                  <a:buNone/>
                </a:pPr>
                <a:r>
                  <a:rPr lang="en-US" sz="1600" dirty="0"/>
                  <a:t>Measure of haploinsufficiency from observed and expected </a:t>
                </a:r>
                <a:r>
                  <a:rPr lang="en-US" sz="1600" dirty="0" err="1"/>
                  <a:t>LoFs</a:t>
                </a:r>
                <a:r>
                  <a:rPr lang="en-US" sz="1600" dirty="0"/>
                  <a:t> in Exomes</a:t>
                </a:r>
                <a:br>
                  <a:rPr lang="en-US" sz="1600" dirty="0"/>
                </a:br>
                <a:endParaRPr lang="en-US" sz="1600" dirty="0"/>
              </a:p>
            </p:txBody>
          </p:sp>
          <p:pic>
            <p:nvPicPr>
              <p:cNvPr id="20" name="Picture 19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A65EE017-2DF9-4BA7-B592-003A97C6CC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602"/>
              <a:stretch/>
            </p:blipFill>
            <p:spPr>
              <a:xfrm>
                <a:off x="3190587" y="2693624"/>
                <a:ext cx="3205202" cy="3198999"/>
              </a:xfrm>
              <a:prstGeom prst="rect">
                <a:avLst/>
              </a:prstGeom>
            </p:spPr>
          </p:pic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CADBE239-7F46-40C6-A1AC-6452001053E0}"/>
                  </a:ext>
                </a:extLst>
              </p:cNvPr>
              <p:cNvSpPr/>
              <p:nvPr/>
            </p:nvSpPr>
            <p:spPr>
              <a:xfrm rot="16200000" flipH="1">
                <a:off x="4886407" y="4537257"/>
                <a:ext cx="214220" cy="2422019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chemeClr val="accent3"/>
                  </a:gs>
                  <a:gs pos="41000">
                    <a:schemeClr val="accent1">
                      <a:lumMod val="45000"/>
                      <a:lumOff val="55000"/>
                    </a:schemeClr>
                  </a:gs>
                  <a:gs pos="36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C0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Content Placeholder 3">
              <a:extLst>
                <a:ext uri="{FF2B5EF4-FFF2-40B4-BE49-F238E27FC236}">
                  <a16:creationId xmlns:a16="http://schemas.microsoft.com/office/drawing/2014/main" id="{43D97294-966F-46AE-ACF0-B6AB33618F55}"/>
                </a:ext>
              </a:extLst>
            </p:cNvPr>
            <p:cNvSpPr txBox="1">
              <a:spLocks/>
            </p:cNvSpPr>
            <p:nvPr/>
          </p:nvSpPr>
          <p:spPr>
            <a:xfrm>
              <a:off x="3118365" y="6590738"/>
              <a:ext cx="2422021" cy="489506"/>
            </a:xfrm>
            <a:prstGeom prst="rect">
              <a:avLst/>
            </a:prstGeom>
          </p:spPr>
          <p:txBody>
            <a:bodyPr vert="horz">
              <a:no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8872" indent="0" algn="ctr">
                <a:buNone/>
              </a:pPr>
              <a:r>
                <a:rPr lang="en-US" sz="1400" b="1" dirty="0">
                  <a:solidFill>
                    <a:schemeClr val="tx1"/>
                  </a:solidFill>
                </a:rPr>
                <a:t>Functional Constraint</a:t>
              </a:r>
            </a:p>
          </p:txBody>
        </p:sp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190B9-DB00-4DE2-8627-FC0257F9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1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850" y="1030644"/>
            <a:ext cx="4796712" cy="479671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17583"/>
              </p:ext>
            </p:extLst>
          </p:nvPr>
        </p:nvGraphicFramePr>
        <p:xfrm>
          <a:off x="303806" y="2601200"/>
          <a:ext cx="6964741" cy="41580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58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4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2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567">
                <a:tc>
                  <a:txBody>
                    <a:bodyPr/>
                    <a:lstStyle/>
                    <a:p>
                      <a:r>
                        <a:rPr lang="en-US" sz="1400" dirty="0"/>
                        <a:t>Gene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 Term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 </a:t>
                      </a:r>
                      <a:endParaRPr lang="en-US" sz="1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CACNG2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 dirty="0">
                          <a:effectLst/>
                        </a:rPr>
                        <a:t>GO:0005245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voltage-gated calcium channel activity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CANX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GO:0035255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ionotropic glutamate receptor binding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COL5A2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 dirty="0">
                          <a:effectLst/>
                        </a:rPr>
                        <a:t>GO:1903225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negative regulation of endodermal cell differentiation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CSMD1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 dirty="0">
                          <a:effectLst/>
                        </a:rPr>
                        <a:t>GO:0042593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glucose homeostasis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DDX43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GO:0004004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ATP-dependent RNA helicase activity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u="none" strike="noStrike" dirty="0">
                          <a:effectLst/>
                        </a:rPr>
                        <a:t>F2R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GO:0051928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positive regulation of calcium ion transport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FAF1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GO:0043130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ubiquitin binding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FGD6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GO:0043547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positive regulation of GTPase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HERC4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GO:0042787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protein ubiquitination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LNPEP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GO:0060395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SMAD protein signal transduction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PIGL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GO:0006506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GPI anchor biosynthetic process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PPP1R9A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GO:0060999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positive regulation of dendritic spine development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SAE1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GO:0016925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protein sumoylation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SH3TC1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SLC4A5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GO:0008509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anion transmembrane transporter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SNX24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GO:0030659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cytoplasmic vesicle membrane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TAOK1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GO:0004702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receptor signaling protein serine/threonine kinase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TESC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GO:0004860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protein kinase inhibitor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UBE3B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GO:0004842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ubiquitin-protein transferase activity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678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 dirty="0">
                          <a:effectLst/>
                        </a:rPr>
                        <a:t>ZNF462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GO:0003677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DNA binding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14" y="3651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WGS resolves novel single gene hits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06" y="1253331"/>
            <a:ext cx="6430347" cy="4351338"/>
          </a:xfrm>
        </p:spPr>
        <p:txBody>
          <a:bodyPr/>
          <a:lstStyle/>
          <a:p>
            <a:r>
              <a:rPr lang="en-US" sz="2400" dirty="0"/>
              <a:t>20 genes in cases were novel</a:t>
            </a:r>
          </a:p>
          <a:p>
            <a:pPr lvl="1"/>
            <a:r>
              <a:rPr lang="en-US" sz="2400" dirty="0"/>
              <a:t>Previously implicated: </a:t>
            </a:r>
          </a:p>
          <a:p>
            <a:pPr lvl="2"/>
            <a:r>
              <a:rPr lang="en-US" sz="2000" dirty="0"/>
              <a:t>MACROD2,DMD,CHD2</a:t>
            </a:r>
          </a:p>
          <a:p>
            <a:pPr lvl="2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48095" y="1736456"/>
            <a:ext cx="1679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charset="0"/>
                <a:ea typeface="Arial" charset="0"/>
                <a:cs typeface="Arial" charset="0"/>
              </a:rPr>
              <a:t>UCSD WGS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3806" y="2105788"/>
            <a:ext cx="7627214" cy="495412"/>
          </a:xfrm>
          <a:prstGeom prst="line">
            <a:avLst/>
          </a:prstGeom>
          <a:ln w="19050">
            <a:solidFill>
              <a:schemeClr val="tx1"/>
            </a:solidFill>
            <a:prstDash val="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68547" y="3081047"/>
            <a:ext cx="821093" cy="3653139"/>
          </a:xfrm>
          <a:prstGeom prst="line">
            <a:avLst/>
          </a:prstGeom>
          <a:ln w="19050">
            <a:solidFill>
              <a:schemeClr val="tx1"/>
            </a:solidFill>
            <a:prstDash val="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D13AA-4BE7-4084-B29B-0759A1927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1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5CA9-27B0-4E0D-AA1E-DFD47C61C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46889"/>
            <a:ext cx="10972800" cy="1066800"/>
          </a:xfrm>
        </p:spPr>
        <p:txBody>
          <a:bodyPr/>
          <a:lstStyle/>
          <a:p>
            <a:r>
              <a:rPr lang="en-US" dirty="0"/>
              <a:t>Identifying Complex and Unbalanced de novo 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A9137-0C77-4901-ADFA-DB86B476F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5999"/>
            <a:ext cx="5486400" cy="4325112"/>
          </a:xfrm>
        </p:spPr>
        <p:txBody>
          <a:bodyPr/>
          <a:lstStyle/>
          <a:p>
            <a:r>
              <a:rPr lang="en-US" dirty="0"/>
              <a:t>WGS can identify Insertions, Inversions, and other complex rearrangements</a:t>
            </a:r>
          </a:p>
          <a:p>
            <a:pPr lvl="1"/>
            <a:r>
              <a:rPr lang="en-US" dirty="0"/>
              <a:t>2 INV</a:t>
            </a:r>
          </a:p>
          <a:p>
            <a:pPr lvl="1"/>
            <a:r>
              <a:rPr lang="en-US" dirty="0"/>
              <a:t>8 Complex</a:t>
            </a:r>
          </a:p>
          <a:p>
            <a:pPr lvl="1"/>
            <a:r>
              <a:rPr lang="en-US" dirty="0"/>
              <a:t>32 INS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D4A341-033E-495E-B5EC-020A3DD6227D}"/>
              </a:ext>
            </a:extLst>
          </p:cNvPr>
          <p:cNvGrpSpPr/>
          <p:nvPr/>
        </p:nvGrpSpPr>
        <p:grpSpPr>
          <a:xfrm>
            <a:off x="4348264" y="5719864"/>
            <a:ext cx="7120647" cy="869263"/>
            <a:chOff x="4348264" y="5719864"/>
            <a:chExt cx="7120647" cy="8692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034063-3297-44AD-83FB-2DAA13847131}"/>
                </a:ext>
              </a:extLst>
            </p:cNvPr>
            <p:cNvSpPr/>
            <p:nvPr/>
          </p:nvSpPr>
          <p:spPr>
            <a:xfrm>
              <a:off x="4348264" y="5719864"/>
              <a:ext cx="7120647" cy="19455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Reference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24A90B-69AB-4F8B-A0C0-BA8A06887159}"/>
                </a:ext>
              </a:extLst>
            </p:cNvPr>
            <p:cNvSpPr/>
            <p:nvPr/>
          </p:nvSpPr>
          <p:spPr>
            <a:xfrm>
              <a:off x="4348264" y="6394574"/>
              <a:ext cx="7120647" cy="19455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Query</a:t>
              </a:r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D16E37-8F4F-4726-8421-5C969F7E9180}"/>
                </a:ext>
              </a:extLst>
            </p:cNvPr>
            <p:cNvCxnSpPr>
              <a:endCxn id="6" idx="0"/>
            </p:cNvCxnSpPr>
            <p:nvPr/>
          </p:nvCxnSpPr>
          <p:spPr>
            <a:xfrm flipH="1">
              <a:off x="7908588" y="5914417"/>
              <a:ext cx="3146099" cy="48015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AD90CA-9366-42F0-BE8C-5433A52D10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8264" y="5914417"/>
              <a:ext cx="5901206" cy="48015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D6A4D0-1C5B-4C07-980D-8D7C703EE111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6096000" y="5914418"/>
              <a:ext cx="1812588" cy="48015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EEE834-4AFC-4775-881F-40D74856AB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9290" y="5914418"/>
              <a:ext cx="4699621" cy="480156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50F56-1730-4A67-B417-8539DE95B489}"/>
              </a:ext>
            </a:extLst>
          </p:cNvPr>
          <p:cNvGrpSpPr/>
          <p:nvPr/>
        </p:nvGrpSpPr>
        <p:grpSpPr>
          <a:xfrm>
            <a:off x="609600" y="4827181"/>
            <a:ext cx="2665228" cy="1463817"/>
            <a:chOff x="609600" y="4827181"/>
            <a:chExt cx="2665228" cy="14638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015FE-770A-40CB-B45F-306B3A5E8EB0}"/>
                </a:ext>
              </a:extLst>
            </p:cNvPr>
            <p:cNvSpPr txBox="1"/>
            <p:nvPr/>
          </p:nvSpPr>
          <p:spPr>
            <a:xfrm>
              <a:off x="609600" y="4827181"/>
              <a:ext cx="26652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200" dirty="0">
                  <a:latin typeface="Consolas" panose="020B0609020204030204" pitchFamily="49" charset="0"/>
                </a:rPr>
                <a:t>ABCD</a:t>
              </a:r>
              <a:endParaRPr lang="en-US" sz="2800" spc="200" dirty="0">
                <a:latin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098043-C219-4988-B778-9BFC05930668}"/>
                </a:ext>
              </a:extLst>
            </p:cNvPr>
            <p:cNvSpPr txBox="1"/>
            <p:nvPr/>
          </p:nvSpPr>
          <p:spPr>
            <a:xfrm>
              <a:off x="609600" y="5521557"/>
              <a:ext cx="2590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spc="200" dirty="0">
                  <a:latin typeface="Consolas" panose="020B0609020204030204" pitchFamily="49" charset="0"/>
                </a:rPr>
                <a:t>A</a:t>
              </a:r>
              <a:r>
                <a:rPr lang="en-US" sz="4400" i="1" spc="2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</a:rPr>
                <a:t>CB</a:t>
              </a:r>
              <a:r>
                <a:rPr lang="en-US" sz="4400" spc="200" dirty="0">
                  <a:latin typeface="Consolas" panose="020B0609020204030204" pitchFamily="49" charset="0"/>
                </a:rPr>
                <a:t>D</a:t>
              </a:r>
              <a:endParaRPr lang="en-US" sz="2800" spc="2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77CF5E-8FC6-47D7-BAFC-AE636ED3FE41}"/>
              </a:ext>
            </a:extLst>
          </p:cNvPr>
          <p:cNvGrpSpPr/>
          <p:nvPr/>
        </p:nvGrpSpPr>
        <p:grpSpPr>
          <a:xfrm>
            <a:off x="4246326" y="2456571"/>
            <a:ext cx="7543064" cy="3126976"/>
            <a:chOff x="4246326" y="2456571"/>
            <a:chExt cx="7543064" cy="31269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0FCEEE-9B66-434A-9C74-90458DA27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6326" y="3000983"/>
              <a:ext cx="7336074" cy="258256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6A96002-8037-4D8B-967D-A9D751D2F5CF}"/>
                </a:ext>
              </a:extLst>
            </p:cNvPr>
            <p:cNvGrpSpPr/>
            <p:nvPr/>
          </p:nvGrpSpPr>
          <p:grpSpPr>
            <a:xfrm>
              <a:off x="4348264" y="2456571"/>
              <a:ext cx="7441126" cy="679879"/>
              <a:chOff x="4348264" y="2456571"/>
              <a:chExt cx="7441126" cy="67987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D25879-AD7B-44B9-A897-C9CFAD163C03}"/>
                  </a:ext>
                </a:extLst>
              </p:cNvPr>
              <p:cNvSpPr txBox="1"/>
              <p:nvPr/>
            </p:nvSpPr>
            <p:spPr>
              <a:xfrm>
                <a:off x="4348264" y="2828673"/>
                <a:ext cx="32925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chr10:85437965-85469808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991CE3-0B0D-4204-B8E6-D1F0C2507C86}"/>
                  </a:ext>
                </a:extLst>
              </p:cNvPr>
              <p:cNvSpPr txBox="1"/>
              <p:nvPr/>
            </p:nvSpPr>
            <p:spPr>
              <a:xfrm>
                <a:off x="7640812" y="2823132"/>
                <a:ext cx="27365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chr10:86214094-86239773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72BD98-CAE2-42B8-919A-88DEDDBE3808}"/>
                  </a:ext>
                </a:extLst>
              </p:cNvPr>
              <p:cNvSpPr txBox="1"/>
              <p:nvPr/>
            </p:nvSpPr>
            <p:spPr>
              <a:xfrm>
                <a:off x="10205680" y="2613193"/>
                <a:ext cx="15837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chr10:105449191-105459355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06AD3F-444C-46D5-8CEF-495D607B41B8}"/>
                  </a:ext>
                </a:extLst>
              </p:cNvPr>
              <p:cNvSpPr txBox="1"/>
              <p:nvPr/>
            </p:nvSpPr>
            <p:spPr>
              <a:xfrm>
                <a:off x="4348265" y="2456571"/>
                <a:ext cx="7120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Oxford Nanopore Reads</a:t>
                </a:r>
              </a:p>
            </p:txBody>
          </p:sp>
        </p:grpSp>
      </p:grp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D8BE9BDB-4580-4297-9A78-12A16E078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3B32-0265-4F38-B520-42A887F3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4023"/>
            <a:ext cx="10972800" cy="1066800"/>
          </a:xfrm>
        </p:spPr>
        <p:txBody>
          <a:bodyPr/>
          <a:lstStyle/>
          <a:p>
            <a:r>
              <a:rPr lang="en-US" dirty="0"/>
              <a:t>Aim2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E9DA-3A26-4A8B-9789-2BDC32AD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novo SV rate is the same for ASD and control</a:t>
            </a:r>
          </a:p>
          <a:p>
            <a:endParaRPr lang="en-US" dirty="0"/>
          </a:p>
          <a:p>
            <a:r>
              <a:rPr lang="en-US" dirty="0"/>
              <a:t>ASD de novo SV are enriched for </a:t>
            </a:r>
            <a:r>
              <a:rPr lang="en-US" dirty="0" err="1"/>
              <a:t>haploinsufficient</a:t>
            </a:r>
            <a:r>
              <a:rPr lang="en-US" dirty="0"/>
              <a:t> exons</a:t>
            </a:r>
          </a:p>
          <a:p>
            <a:endParaRPr lang="en-US" dirty="0"/>
          </a:p>
          <a:p>
            <a:r>
              <a:rPr lang="en-US" dirty="0"/>
              <a:t>WGS can resolve SV better than previous methods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62387B-E650-42B4-BD3A-EC1B5A44AEFA}"/>
              </a:ext>
            </a:extLst>
          </p:cNvPr>
          <p:cNvSpPr/>
          <p:nvPr/>
        </p:nvSpPr>
        <p:spPr>
          <a:xfrm>
            <a:off x="214423" y="5535949"/>
            <a:ext cx="11593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Brandler</a:t>
            </a:r>
            <a:r>
              <a:rPr lang="en-US" dirty="0"/>
              <a:t>, W. M.*, Antaki, D.*, </a:t>
            </a:r>
            <a:r>
              <a:rPr lang="en-US" dirty="0" err="1"/>
              <a:t>Gujral</a:t>
            </a:r>
            <a:r>
              <a:rPr lang="en-US" dirty="0"/>
              <a:t>, M.*, et al. Frequency and complexity of de novo structural mutation in autism. </a:t>
            </a:r>
            <a:r>
              <a:rPr lang="en-US" i="1" dirty="0"/>
              <a:t>The American Journal of Human Genetics, </a:t>
            </a:r>
            <a:r>
              <a:rPr lang="en-US" dirty="0"/>
              <a:t>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700C5-64D0-48BC-8F76-A59DBDBD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5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93EE-33D9-45A4-A5D9-1D696CFB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D6CB-50F5-48C2-B1F7-5F88F340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Refine Structural Variant (SV) calling in whole genome sequences (WGS)</a:t>
            </a:r>
          </a:p>
          <a:p>
            <a:pPr lvl="1"/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SV</a:t>
            </a:r>
            <a:r>
              <a:rPr lang="en-US" baseline="30000" dirty="0">
                <a:solidFill>
                  <a:schemeClr val="tx2">
                    <a:alpha val="50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: genotyping SVs with machine learning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>
              <a:solidFill>
                <a:schemeClr val="tx2">
                  <a:alpha val="50000"/>
                </a:schemeClr>
              </a:solidFill>
            </a:endParaRPr>
          </a:p>
          <a:p>
            <a:pPr marL="624078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Assay the burden of de novo SV in Autism Spectrum Disorders (ASD)</a:t>
            </a:r>
          </a:p>
          <a:p>
            <a:pPr lvl="1"/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WGS offers the best resolution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Interrogate the role of rare inherited variants in ASD</a:t>
            </a:r>
          </a:p>
          <a:p>
            <a:pPr lvl="1"/>
            <a:r>
              <a:rPr lang="en-US" dirty="0"/>
              <a:t>Parent of origin effects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13ED3-1C16-432D-8816-1EF39130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1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2201-9E7A-4B1D-BA18-B40159D3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3154"/>
            <a:ext cx="10972800" cy="1066800"/>
          </a:xfrm>
        </p:spPr>
        <p:txBody>
          <a:bodyPr/>
          <a:lstStyle/>
          <a:p>
            <a:r>
              <a:rPr lang="en-US" dirty="0"/>
              <a:t>Mini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A8A6A-E295-47C9-B5E0-F09155257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6854"/>
            <a:ext cx="10972800" cy="4807992"/>
          </a:xfrm>
        </p:spPr>
        <p:txBody>
          <a:bodyPr>
            <a:normAutofit fontScale="47500" lnSpcReduction="20000"/>
          </a:bodyPr>
          <a:lstStyle/>
          <a:p>
            <a:r>
              <a:rPr lang="en-US" u="sng" dirty="0"/>
              <a:t>Publications</a:t>
            </a:r>
          </a:p>
          <a:p>
            <a:pPr lvl="1"/>
            <a:r>
              <a:rPr lang="en-US" dirty="0" err="1"/>
              <a:t>Brandler</a:t>
            </a:r>
            <a:r>
              <a:rPr lang="en-US" dirty="0"/>
              <a:t>, W. M.*, </a:t>
            </a:r>
            <a:r>
              <a:rPr lang="en-US" u="sng" dirty="0"/>
              <a:t>Antaki, D.*</a:t>
            </a:r>
            <a:r>
              <a:rPr lang="en-US" dirty="0"/>
              <a:t>, </a:t>
            </a:r>
            <a:r>
              <a:rPr lang="en-US" dirty="0" err="1"/>
              <a:t>Gujral</a:t>
            </a:r>
            <a:r>
              <a:rPr lang="en-US" dirty="0"/>
              <a:t>, M.*, et al. Paternally inherited cis-regulatory structural variants are associated with autism. </a:t>
            </a:r>
            <a:r>
              <a:rPr lang="en-US" i="1" dirty="0"/>
              <a:t>Science</a:t>
            </a:r>
            <a:r>
              <a:rPr lang="en-US" dirty="0"/>
              <a:t>, 2018</a:t>
            </a:r>
          </a:p>
          <a:p>
            <a:pPr marL="411480" lvl="1" indent="0">
              <a:buNone/>
            </a:pPr>
            <a:endParaRPr lang="en-US" dirty="0"/>
          </a:p>
          <a:p>
            <a:pPr lvl="1"/>
            <a:r>
              <a:rPr lang="en-US" u="sng" dirty="0"/>
              <a:t>Antaki, D.</a:t>
            </a:r>
            <a:r>
              <a:rPr lang="en-US" dirty="0"/>
              <a:t>, </a:t>
            </a:r>
            <a:r>
              <a:rPr lang="en-US" dirty="0" err="1"/>
              <a:t>Brandler</a:t>
            </a:r>
            <a:r>
              <a:rPr lang="en-US" dirty="0"/>
              <a:t>, W. M., Sebat J. SV</a:t>
            </a:r>
            <a:r>
              <a:rPr lang="en-US" baseline="30000" dirty="0"/>
              <a:t>2</a:t>
            </a:r>
            <a:r>
              <a:rPr lang="en-US" dirty="0"/>
              <a:t>: Accurate structural variation genotyping and de novo mutation detection from whole genomes. </a:t>
            </a:r>
            <a:r>
              <a:rPr lang="en-US" i="1" dirty="0"/>
              <a:t>Bioinformatics</a:t>
            </a:r>
            <a:r>
              <a:rPr lang="en-US" dirty="0"/>
              <a:t>, 2018</a:t>
            </a:r>
          </a:p>
          <a:p>
            <a:pPr marL="411480" lvl="1" indent="0">
              <a:buNone/>
            </a:pPr>
            <a:endParaRPr lang="en-US" dirty="0"/>
          </a:p>
          <a:p>
            <a:pPr lvl="1"/>
            <a:r>
              <a:rPr lang="en-US" dirty="0" err="1"/>
              <a:t>Brandler</a:t>
            </a:r>
            <a:r>
              <a:rPr lang="en-US" dirty="0"/>
              <a:t>, W. M.*, </a:t>
            </a:r>
            <a:r>
              <a:rPr lang="en-US" u="sng" dirty="0"/>
              <a:t>Antaki, D.*</a:t>
            </a:r>
            <a:r>
              <a:rPr lang="en-US" dirty="0"/>
              <a:t>, </a:t>
            </a:r>
            <a:r>
              <a:rPr lang="en-US" dirty="0" err="1"/>
              <a:t>Gujral</a:t>
            </a:r>
            <a:r>
              <a:rPr lang="en-US" dirty="0"/>
              <a:t>, M.*, et al. Frequency and complexity of de novo structural mutation in autism. </a:t>
            </a:r>
            <a:r>
              <a:rPr lang="en-US" i="1" dirty="0"/>
              <a:t>The American Journal of Human Genetics, </a:t>
            </a:r>
            <a:r>
              <a:rPr lang="en-US" dirty="0"/>
              <a:t>2016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Breuss</a:t>
            </a:r>
            <a:r>
              <a:rPr lang="en-US" dirty="0"/>
              <a:t>, M., </a:t>
            </a:r>
            <a:r>
              <a:rPr lang="en-US" dirty="0" err="1"/>
              <a:t>Kleiber</a:t>
            </a:r>
            <a:r>
              <a:rPr lang="en-US" dirty="0"/>
              <a:t>, M., George, R. D., </a:t>
            </a:r>
            <a:r>
              <a:rPr lang="en-US" u="sng" dirty="0"/>
              <a:t>Antaki, D.</a:t>
            </a:r>
            <a:r>
              <a:rPr lang="en-US" dirty="0"/>
              <a:t>, et al. Quantification of autism recurrence risk by direct assessment of paternal sperm mosaicism. </a:t>
            </a:r>
            <a:r>
              <a:rPr lang="en-US" i="1" dirty="0" err="1"/>
              <a:t>bioRxiv</a:t>
            </a:r>
            <a:r>
              <a:rPr lang="en-US" dirty="0"/>
              <a:t>, 2017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u="sng" dirty="0"/>
              <a:t>Consortium Publications</a:t>
            </a:r>
          </a:p>
          <a:p>
            <a:pPr lvl="1"/>
            <a:r>
              <a:rPr lang="en-US" dirty="0" err="1"/>
              <a:t>Chaisson</a:t>
            </a:r>
            <a:r>
              <a:rPr lang="en-US" dirty="0"/>
              <a:t>, M. J., et al. Multi-platform​​ discovery​​ of​​ haplotype-resolved structural​​ variation​​ in​​ human​​ genomes. </a:t>
            </a:r>
            <a:r>
              <a:rPr lang="en-US" i="1" dirty="0" err="1"/>
              <a:t>bioRxiv</a:t>
            </a:r>
            <a:r>
              <a:rPr lang="en-US" i="1" dirty="0"/>
              <a:t>,</a:t>
            </a:r>
            <a:r>
              <a:rPr lang="en-US" dirty="0"/>
              <a:t> 2017 (1000 Genomes)</a:t>
            </a:r>
          </a:p>
          <a:p>
            <a:pPr marL="411480" lvl="1" indent="0">
              <a:buNone/>
            </a:pPr>
            <a:endParaRPr lang="en-US" u="sng" dirty="0"/>
          </a:p>
          <a:p>
            <a:pPr lvl="1"/>
            <a:r>
              <a:rPr lang="en-US" dirty="0"/>
              <a:t>Marshall, C. R., et al. Contribution of copy number variants to schizophrenia from a genome-wide study of 41,321 subjects. </a:t>
            </a:r>
            <a:r>
              <a:rPr lang="en-US" i="1" dirty="0"/>
              <a:t>Nature Genetics, </a:t>
            </a:r>
            <a:r>
              <a:rPr lang="en-US" dirty="0"/>
              <a:t>2017 (PGC)</a:t>
            </a:r>
          </a:p>
          <a:p>
            <a:pPr marL="411480" lvl="1" indent="0">
              <a:buNone/>
            </a:pPr>
            <a:endParaRPr lang="en-US" dirty="0"/>
          </a:p>
          <a:p>
            <a:pPr lvl="1"/>
            <a:r>
              <a:rPr lang="en-US" dirty="0" err="1"/>
              <a:t>Sudmant</a:t>
            </a:r>
            <a:r>
              <a:rPr lang="en-US" dirty="0"/>
              <a:t>, P. H., et al. "An integrated map of structural variation in 2,504 human genomes." </a:t>
            </a:r>
            <a:r>
              <a:rPr lang="en-US" i="1" dirty="0"/>
              <a:t>Nature, </a:t>
            </a:r>
            <a:r>
              <a:rPr lang="en-US" dirty="0"/>
              <a:t>2015 (1000 Genomes)</a:t>
            </a:r>
          </a:p>
          <a:p>
            <a:pPr marL="109728" indent="0">
              <a:buNone/>
            </a:pPr>
            <a:endParaRPr lang="en-US" dirty="0"/>
          </a:p>
          <a:p>
            <a:r>
              <a:rPr lang="en-US" u="sng" dirty="0"/>
              <a:t>Posters</a:t>
            </a:r>
          </a:p>
          <a:p>
            <a:pPr lvl="1"/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: Accurate Structural Variation Genotyping and De Novo Mutation Detection for Whole Genomes. </a:t>
            </a:r>
            <a:r>
              <a:rPr lang="en-US" i="1" dirty="0"/>
              <a:t>American Society of Human Genetics</a:t>
            </a:r>
            <a:r>
              <a:rPr lang="en-US" dirty="0"/>
              <a:t>, Orlando FL 2017</a:t>
            </a:r>
          </a:p>
          <a:p>
            <a:pPr lvl="1"/>
            <a:r>
              <a:rPr lang="en-US" dirty="0"/>
              <a:t>Whole Genome Sequencing Identifies Complex and Balanced De Novo Structural Variation in Autism. World Congress of Psychiatric Genetics, Toronto Canada 2015</a:t>
            </a:r>
          </a:p>
          <a:p>
            <a:pPr lvl="1"/>
            <a:r>
              <a:rPr lang="en-US" dirty="0"/>
              <a:t>Whole Genome Sequencing Identifies Complex and Balanced De Novo Structural Variation in Autism. American Society of Human Genetics, Baltimore MD 2015</a:t>
            </a:r>
          </a:p>
          <a:p>
            <a:pPr lvl="1"/>
            <a:r>
              <a:rPr lang="en-US" dirty="0"/>
              <a:t>Discovery, validation and genotyping of CNVs by analysis of genome sequence and microarray. American Society of Human Genetics, San Diego CA 2014</a:t>
            </a:r>
          </a:p>
          <a:p>
            <a:pPr lvl="1"/>
            <a:endParaRPr lang="en-US" dirty="0"/>
          </a:p>
          <a:p>
            <a:r>
              <a:rPr lang="en-US" dirty="0"/>
              <a:t>Training Programs</a:t>
            </a:r>
          </a:p>
          <a:p>
            <a:pPr lvl="1"/>
            <a:r>
              <a:rPr lang="en-US" dirty="0"/>
              <a:t>Genetics Training Program 2014-2017 NIH predoctoral training grant T32 GM008666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0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9E70-027C-4880-98B0-82A9F733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2567"/>
            <a:ext cx="10972800" cy="1066800"/>
          </a:xfrm>
        </p:spPr>
        <p:txBody>
          <a:bodyPr/>
          <a:lstStyle/>
          <a:p>
            <a:r>
              <a:rPr lang="en-US" dirty="0"/>
              <a:t>Explaining Missing Heritability in Autism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06138-F773-4630-BA7B-3904B6C60209}"/>
              </a:ext>
            </a:extLst>
          </p:cNvPr>
          <p:cNvSpPr/>
          <p:nvPr/>
        </p:nvSpPr>
        <p:spPr>
          <a:xfrm>
            <a:off x="970232" y="1884057"/>
            <a:ext cx="1371600" cy="1371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24CF5-FB4A-4992-9119-E624AE22AE71}"/>
              </a:ext>
            </a:extLst>
          </p:cNvPr>
          <p:cNvSpPr txBox="1"/>
          <p:nvPr/>
        </p:nvSpPr>
        <p:spPr>
          <a:xfrm>
            <a:off x="2688501" y="2373473"/>
            <a:ext cx="23088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Cytogentics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F93-5BC9-4247-A6AE-9017AFF7D8CA}"/>
              </a:ext>
            </a:extLst>
          </p:cNvPr>
          <p:cNvSpPr txBox="1"/>
          <p:nvPr/>
        </p:nvSpPr>
        <p:spPr>
          <a:xfrm>
            <a:off x="2805458" y="1528103"/>
            <a:ext cx="17665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Method</a:t>
            </a:r>
            <a:endParaRPr 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FE6BA-0CE4-4A30-B6AB-B65CD6FD76D8}"/>
              </a:ext>
            </a:extLst>
          </p:cNvPr>
          <p:cNvSpPr txBox="1"/>
          <p:nvPr/>
        </p:nvSpPr>
        <p:spPr>
          <a:xfrm>
            <a:off x="5606903" y="1524118"/>
            <a:ext cx="22095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Class of Variant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63DC3-CB88-449A-81B3-7B52B5B81E30}"/>
              </a:ext>
            </a:extLst>
          </p:cNvPr>
          <p:cNvSpPr txBox="1"/>
          <p:nvPr/>
        </p:nvSpPr>
        <p:spPr>
          <a:xfrm>
            <a:off x="9067050" y="1527850"/>
            <a:ext cx="22095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Limitations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4AA841-2584-4050-841C-14494BC60310}"/>
              </a:ext>
            </a:extLst>
          </p:cNvPr>
          <p:cNvSpPr txBox="1"/>
          <p:nvPr/>
        </p:nvSpPr>
        <p:spPr>
          <a:xfrm>
            <a:off x="5604490" y="2369802"/>
            <a:ext cx="2819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Structural variants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6B965-A41B-43C3-AA80-A98263F35FB0}"/>
              </a:ext>
            </a:extLst>
          </p:cNvPr>
          <p:cNvSpPr txBox="1"/>
          <p:nvPr/>
        </p:nvSpPr>
        <p:spPr>
          <a:xfrm>
            <a:off x="9169977" y="2369802"/>
            <a:ext cx="1848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&gt;10Mb</a:t>
            </a:r>
            <a:endParaRPr lang="en-US" sz="1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3C3C6E-0A3C-43AA-8B66-D4938A2646F2}"/>
              </a:ext>
            </a:extLst>
          </p:cNvPr>
          <p:cNvGrpSpPr/>
          <p:nvPr/>
        </p:nvGrpSpPr>
        <p:grpSpPr>
          <a:xfrm>
            <a:off x="970232" y="3255657"/>
            <a:ext cx="10612167" cy="1641850"/>
            <a:chOff x="970232" y="3255657"/>
            <a:chExt cx="10612167" cy="16418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6F97E4-21C1-4FC2-AFAB-099D4D208CD8}"/>
                </a:ext>
              </a:extLst>
            </p:cNvPr>
            <p:cNvSpPr/>
            <p:nvPr/>
          </p:nvSpPr>
          <p:spPr>
            <a:xfrm>
              <a:off x="970232" y="3525907"/>
              <a:ext cx="1371600" cy="13716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802A5-B3D1-4ADD-865C-4442EB05AF1C}"/>
                </a:ext>
              </a:extLst>
            </p:cNvPr>
            <p:cNvSpPr txBox="1"/>
            <p:nvPr/>
          </p:nvSpPr>
          <p:spPr>
            <a:xfrm>
              <a:off x="2688501" y="3994282"/>
              <a:ext cx="21280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Microarrays</a:t>
              </a:r>
              <a:endParaRPr 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2BC64D-91BF-40E7-A233-0D0422831302}"/>
                </a:ext>
              </a:extLst>
            </p:cNvPr>
            <p:cNvSpPr txBox="1"/>
            <p:nvPr/>
          </p:nvSpPr>
          <p:spPr>
            <a:xfrm>
              <a:off x="5604490" y="3838939"/>
              <a:ext cx="30763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Copy Number Variants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Common SNPs</a:t>
              </a:r>
              <a:endParaRPr 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3D9C60-4619-4EF5-AAA4-2CCEC11BE80B}"/>
                </a:ext>
              </a:extLst>
            </p:cNvPr>
            <p:cNvSpPr txBox="1"/>
            <p:nvPr/>
          </p:nvSpPr>
          <p:spPr>
            <a:xfrm>
              <a:off x="9067050" y="3703875"/>
              <a:ext cx="2515349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10kb – 10Mb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Not enough power for common association</a:t>
              </a:r>
              <a:endParaRPr lang="en-US" sz="14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EE0679-2C65-4ECE-9B16-CF5B49D3F44D}"/>
                </a:ext>
              </a:extLst>
            </p:cNvPr>
            <p:cNvCxnSpPr/>
            <p:nvPr/>
          </p:nvCxnSpPr>
          <p:spPr>
            <a:xfrm>
              <a:off x="2805458" y="3255657"/>
              <a:ext cx="861591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EF4BC7-ED36-4BB9-B33E-9827D2E8B2F0}"/>
              </a:ext>
            </a:extLst>
          </p:cNvPr>
          <p:cNvGrpSpPr/>
          <p:nvPr/>
        </p:nvGrpSpPr>
        <p:grpSpPr>
          <a:xfrm>
            <a:off x="970232" y="5167757"/>
            <a:ext cx="10451143" cy="1371600"/>
            <a:chOff x="970232" y="5167757"/>
            <a:chExt cx="10451143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33CE00-FB79-4D65-A0A0-0B8F10FCE1FA}"/>
                </a:ext>
              </a:extLst>
            </p:cNvPr>
            <p:cNvSpPr/>
            <p:nvPr/>
          </p:nvSpPr>
          <p:spPr>
            <a:xfrm>
              <a:off x="970232" y="5167757"/>
              <a:ext cx="1371600" cy="137160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02C73E-E4E9-4B2D-9216-82FE709BD843}"/>
                </a:ext>
              </a:extLst>
            </p:cNvPr>
            <p:cNvSpPr txBox="1"/>
            <p:nvPr/>
          </p:nvSpPr>
          <p:spPr>
            <a:xfrm>
              <a:off x="2688501" y="5649540"/>
              <a:ext cx="270220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Targeted Sequencing 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(Exomes)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E68022-683E-4CBF-B65A-C25EC2F373C4}"/>
                </a:ext>
              </a:extLst>
            </p:cNvPr>
            <p:cNvSpPr txBox="1"/>
            <p:nvPr/>
          </p:nvSpPr>
          <p:spPr>
            <a:xfrm>
              <a:off x="5690683" y="5649540"/>
              <a:ext cx="30763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Copy Number Variants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SNPs + INDELs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890281-8C9F-43E7-A61B-5120B7D2A0C1}"/>
                </a:ext>
              </a:extLst>
            </p:cNvPr>
            <p:cNvSpPr txBox="1"/>
            <p:nvPr/>
          </p:nvSpPr>
          <p:spPr>
            <a:xfrm>
              <a:off x="9067050" y="5489882"/>
              <a:ext cx="2354325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Limited to target. 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Imprecise breakpoints</a:t>
              </a:r>
              <a:endParaRPr lang="en-US" sz="14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C8ACEB-6064-47BF-B70C-5FC10338D9C2}"/>
                </a:ext>
              </a:extLst>
            </p:cNvPr>
            <p:cNvCxnSpPr/>
            <p:nvPr/>
          </p:nvCxnSpPr>
          <p:spPr>
            <a:xfrm>
              <a:off x="2788869" y="5167757"/>
              <a:ext cx="861591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94DD38B-DB3D-4CB8-88C8-9AAFF944C124}"/>
              </a:ext>
            </a:extLst>
          </p:cNvPr>
          <p:cNvSpPr txBox="1"/>
          <p:nvPr/>
        </p:nvSpPr>
        <p:spPr>
          <a:xfrm>
            <a:off x="3124951" y="3774816"/>
            <a:ext cx="613204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What have previous studies missed?</a:t>
            </a:r>
          </a:p>
          <a:p>
            <a:pPr algn="ctr"/>
            <a:r>
              <a:rPr lang="en-US" sz="2800" i="1" dirty="0">
                <a:solidFill>
                  <a:schemeClr val="accent2"/>
                </a:solidFill>
              </a:rPr>
              <a:t>Cis-Regulatory Elements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789B9B-5F55-431A-9810-181B6272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88E188-DFD9-4282-8891-39161C950F82}"/>
              </a:ext>
            </a:extLst>
          </p:cNvPr>
          <p:cNvSpPr txBox="1"/>
          <p:nvPr/>
        </p:nvSpPr>
        <p:spPr>
          <a:xfrm>
            <a:off x="3124951" y="1811389"/>
            <a:ext cx="6132047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15-25% of cases have a casual variant</a:t>
            </a:r>
          </a:p>
          <a:p>
            <a:pPr algn="ctr"/>
            <a:r>
              <a:rPr lang="en-US" sz="2400" i="1" dirty="0">
                <a:solidFill>
                  <a:schemeClr val="accent2"/>
                </a:solidFill>
              </a:rPr>
              <a:t>~60-100 genes associated with ASD</a:t>
            </a: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39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9664"/>
            <a:ext cx="10972800" cy="1066800"/>
          </a:xfrm>
        </p:spPr>
        <p:txBody>
          <a:bodyPr/>
          <a:lstStyle/>
          <a:p>
            <a:r>
              <a:rPr lang="en-US" dirty="0"/>
              <a:t>Accounting for Missing Heritability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920136-CA9A-40FD-AC40-1D94115BE06F}"/>
              </a:ext>
            </a:extLst>
          </p:cNvPr>
          <p:cNvGrpSpPr/>
          <p:nvPr/>
        </p:nvGrpSpPr>
        <p:grpSpPr>
          <a:xfrm>
            <a:off x="614412" y="1991476"/>
            <a:ext cx="11112378" cy="1978331"/>
            <a:chOff x="614412" y="2002109"/>
            <a:chExt cx="11112378" cy="19783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58EA80-8007-4CD1-93EA-C620F46E4E99}"/>
                </a:ext>
              </a:extLst>
            </p:cNvPr>
            <p:cNvGrpSpPr/>
            <p:nvPr/>
          </p:nvGrpSpPr>
          <p:grpSpPr>
            <a:xfrm>
              <a:off x="4156334" y="2635958"/>
              <a:ext cx="7570456" cy="970377"/>
              <a:chOff x="0" y="3991132"/>
              <a:chExt cx="9147585" cy="1172539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7AD2587-A27F-4173-B072-1F978DDBC89A}"/>
                  </a:ext>
                </a:extLst>
              </p:cNvPr>
              <p:cNvSpPr/>
              <p:nvPr/>
            </p:nvSpPr>
            <p:spPr>
              <a:xfrm>
                <a:off x="2194560" y="4985338"/>
                <a:ext cx="6953025" cy="110490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4EB81FD-43C9-442A-B668-221B77055755}"/>
                  </a:ext>
                </a:extLst>
              </p:cNvPr>
              <p:cNvSpPr/>
              <p:nvPr/>
            </p:nvSpPr>
            <p:spPr>
              <a:xfrm>
                <a:off x="6554097" y="4883969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DC04DC0-4A0D-4D99-82CF-FD4CE7E43CA6}"/>
                  </a:ext>
                </a:extLst>
              </p:cNvPr>
              <p:cNvSpPr/>
              <p:nvPr/>
            </p:nvSpPr>
            <p:spPr>
              <a:xfrm>
                <a:off x="3309769" y="4883972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531829E-ACDC-4263-9FFB-94DB43C88EAA}"/>
                  </a:ext>
                </a:extLst>
              </p:cNvPr>
              <p:cNvSpPr/>
              <p:nvPr/>
            </p:nvSpPr>
            <p:spPr>
              <a:xfrm>
                <a:off x="2049332" y="4883971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5’UTR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BCBEB25-CC64-4884-A74B-CE74FD043F12}"/>
                  </a:ext>
                </a:extLst>
              </p:cNvPr>
              <p:cNvSpPr/>
              <p:nvPr/>
            </p:nvSpPr>
            <p:spPr>
              <a:xfrm>
                <a:off x="0" y="4883971"/>
                <a:ext cx="2028713" cy="279699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Promoter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6D878AF-DACB-42F9-8E52-A9DEBF59250D}"/>
                  </a:ext>
                </a:extLst>
              </p:cNvPr>
              <p:cNvCxnSpPr/>
              <p:nvPr/>
            </p:nvCxnSpPr>
            <p:spPr>
              <a:xfrm>
                <a:off x="2028713" y="4521666"/>
                <a:ext cx="0" cy="362305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C371C3D-8144-4C98-AD99-580ECB282C51}"/>
                  </a:ext>
                </a:extLst>
              </p:cNvPr>
              <p:cNvSpPr/>
              <p:nvPr/>
            </p:nvSpPr>
            <p:spPr>
              <a:xfrm>
                <a:off x="7887148" y="4883969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3’UTR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27938B-0BEC-43A6-898B-A1B32ABF255E}"/>
                  </a:ext>
                </a:extLst>
              </p:cNvPr>
              <p:cNvSpPr txBox="1"/>
              <p:nvPr/>
            </p:nvSpPr>
            <p:spPr>
              <a:xfrm>
                <a:off x="1697350" y="4188660"/>
                <a:ext cx="662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TSS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AA4069-0C4F-4277-B4B0-4F7B2ECC45BA}"/>
                  </a:ext>
                </a:extLst>
              </p:cNvPr>
              <p:cNvSpPr txBox="1"/>
              <p:nvPr/>
            </p:nvSpPr>
            <p:spPr>
              <a:xfrm>
                <a:off x="190" y="4514303"/>
                <a:ext cx="20287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E27C57-66DB-427A-86B3-055CB3D7F15B}"/>
                  </a:ext>
                </a:extLst>
              </p:cNvPr>
              <p:cNvSpPr txBox="1"/>
              <p:nvPr/>
            </p:nvSpPr>
            <p:spPr>
              <a:xfrm>
                <a:off x="1034971" y="3991132"/>
                <a:ext cx="2028705" cy="52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8459C3-9492-4BD5-A236-8AAFEFECA166}"/>
                  </a:ext>
                </a:extLst>
              </p:cNvPr>
              <p:cNvSpPr txBox="1"/>
              <p:nvPr/>
            </p:nvSpPr>
            <p:spPr>
              <a:xfrm>
                <a:off x="2049323" y="4535731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B99AC4-23A0-4028-8A9A-C657FE41D75F}"/>
                  </a:ext>
                </a:extLst>
              </p:cNvPr>
              <p:cNvSpPr txBox="1"/>
              <p:nvPr/>
            </p:nvSpPr>
            <p:spPr>
              <a:xfrm>
                <a:off x="7885189" y="4514304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FC399628-F5B2-4BBE-96BB-A763A8B4AB6C}"/>
                </a:ext>
              </a:extLst>
            </p:cNvPr>
            <p:cNvSpPr txBox="1">
              <a:spLocks/>
            </p:cNvSpPr>
            <p:nvPr/>
          </p:nvSpPr>
          <p:spPr>
            <a:xfrm>
              <a:off x="614412" y="2002109"/>
              <a:ext cx="7781365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Exome sequencing neglects cis-regulatory elements</a:t>
              </a:r>
            </a:p>
            <a:p>
              <a:pPr lvl="1"/>
              <a:r>
                <a:rPr lang="en-US" sz="2000" dirty="0"/>
                <a:t>Promoters</a:t>
              </a:r>
            </a:p>
            <a:p>
              <a:pPr lvl="1"/>
              <a:r>
                <a:rPr lang="en-US" sz="2000" dirty="0"/>
                <a:t>UTRs</a:t>
              </a:r>
            </a:p>
            <a:p>
              <a:pPr lvl="1"/>
              <a:r>
                <a:rPr lang="en-US" sz="2000" dirty="0"/>
                <a:t>Transcription Start Sites</a:t>
              </a:r>
            </a:p>
            <a:p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49A66-D2B8-4B60-B4E0-142107A8CEE6}"/>
              </a:ext>
            </a:extLst>
          </p:cNvPr>
          <p:cNvGrpSpPr/>
          <p:nvPr/>
        </p:nvGrpSpPr>
        <p:grpSpPr>
          <a:xfrm>
            <a:off x="665634" y="3969807"/>
            <a:ext cx="11059542" cy="3043575"/>
            <a:chOff x="665634" y="3969807"/>
            <a:chExt cx="11059542" cy="3043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20338E-40A6-4E62-8F3E-F8ECCE12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477" y="3969807"/>
              <a:ext cx="4961699" cy="2480849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0F2E396-8C03-49F5-9B8A-44928A82F826}"/>
                </a:ext>
              </a:extLst>
            </p:cNvPr>
            <p:cNvSpPr txBox="1">
              <a:spLocks/>
            </p:cNvSpPr>
            <p:nvPr/>
          </p:nvSpPr>
          <p:spPr>
            <a:xfrm>
              <a:off x="665634" y="4221067"/>
              <a:ext cx="6097844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Microarrays cannot resolve smaller structural variants (50bp-10kb)</a:t>
              </a:r>
            </a:p>
            <a:p>
              <a:pPr lvl="1"/>
              <a:r>
                <a:rPr lang="en-US" sz="2000" dirty="0"/>
                <a:t>37% of non-overlapping open reading frames are within 10kb of each other</a:t>
              </a:r>
            </a:p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C0826F-500B-42B0-A212-2706FF9891CD}"/>
                </a:ext>
              </a:extLst>
            </p:cNvPr>
            <p:cNvSpPr txBox="1"/>
            <p:nvPr/>
          </p:nvSpPr>
          <p:spPr>
            <a:xfrm>
              <a:off x="6895468" y="6320885"/>
              <a:ext cx="2684976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pLI</a:t>
              </a:r>
              <a:r>
                <a:rPr lang="en-US" sz="1050" dirty="0"/>
                <a:t>: probability that a given gene is  intolerant to loss of function mutations (</a:t>
              </a:r>
              <a:r>
                <a:rPr lang="en-US" sz="1050" dirty="0" err="1"/>
                <a:t>ExAC</a:t>
              </a:r>
              <a:r>
                <a:rPr lang="en-US" sz="1050" dirty="0"/>
                <a:t>).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78658B-363A-4306-BE22-1093CE1D8DC2}"/>
              </a:ext>
            </a:extLst>
          </p:cNvPr>
          <p:cNvSpPr txBox="1"/>
          <p:nvPr/>
        </p:nvSpPr>
        <p:spPr>
          <a:xfrm>
            <a:off x="1714500" y="2951947"/>
            <a:ext cx="850899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2"/>
                </a:solidFill>
              </a:rPr>
              <a:t>Are Cis-Regulatory Structural Variants (CRE-SV) associated with Autism?</a:t>
            </a:r>
            <a:endParaRPr lang="en-US" sz="3200" i="1" dirty="0">
              <a:solidFill>
                <a:schemeClr val="accent2"/>
              </a:solidFill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25B5932-D366-4963-93A2-BD8F1F5F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E4F2FE-DFFE-4A68-9296-EB6DA193DD11}"/>
              </a:ext>
            </a:extLst>
          </p:cNvPr>
          <p:cNvSpPr txBox="1"/>
          <p:nvPr/>
        </p:nvSpPr>
        <p:spPr>
          <a:xfrm>
            <a:off x="2786310" y="4755209"/>
            <a:ext cx="6132047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No de novo CRE-SV</a:t>
            </a:r>
          </a:p>
          <a:p>
            <a:pPr algn="ctr"/>
            <a:r>
              <a:rPr lang="en-US" sz="2000" b="1" i="1" dirty="0">
                <a:solidFill>
                  <a:schemeClr val="tx2"/>
                </a:solidFill>
              </a:rPr>
              <a:t>moderate effect</a:t>
            </a:r>
            <a:endParaRPr lang="en-US" i="1" dirty="0">
              <a:solidFill>
                <a:schemeClr val="accent2"/>
              </a:solidFill>
            </a:endParaRP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Ascertaining Rare Inherited CRE-SV risk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1050A344-020A-41B6-BC2E-82C348C67E2D}"/>
              </a:ext>
            </a:extLst>
          </p:cNvPr>
          <p:cNvSpPr txBox="1">
            <a:spLocks/>
          </p:cNvSpPr>
          <p:nvPr/>
        </p:nvSpPr>
        <p:spPr>
          <a:xfrm>
            <a:off x="601575" y="1979256"/>
            <a:ext cx="5576047" cy="24013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i="1" dirty="0">
                <a:solidFill>
                  <a:srgbClr val="00B050"/>
                </a:solidFill>
              </a:rPr>
              <a:t>Are CRE-SVs transmitted to cases more often than controls?</a:t>
            </a:r>
          </a:p>
          <a:p>
            <a:r>
              <a:rPr lang="en-US" sz="2200" dirty="0"/>
              <a:t>Transmission Disequilibrium Test (TDT)</a:t>
            </a:r>
          </a:p>
          <a:p>
            <a:pPr lvl="1"/>
            <a:r>
              <a:rPr lang="en-US" sz="2100" dirty="0"/>
              <a:t>Benefits: controls for ancestry and LD</a:t>
            </a:r>
          </a:p>
          <a:p>
            <a:pPr lvl="1"/>
            <a:r>
              <a:rPr lang="en-US" sz="2100" dirty="0"/>
              <a:t>Caveats: genotyping errors confound results</a:t>
            </a:r>
          </a:p>
          <a:p>
            <a:pPr lvl="2"/>
            <a:endParaRPr lang="en-US" sz="21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6B663A-4B76-4E6C-9F97-E8B23B0A4AC8}"/>
              </a:ext>
            </a:extLst>
          </p:cNvPr>
          <p:cNvGrpSpPr/>
          <p:nvPr/>
        </p:nvGrpSpPr>
        <p:grpSpPr>
          <a:xfrm>
            <a:off x="7639079" y="1731172"/>
            <a:ext cx="3344353" cy="4170280"/>
            <a:chOff x="7639079" y="1731172"/>
            <a:chExt cx="3344353" cy="417028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7794D6-2C21-422D-B5C9-584290B9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9079" y="1731172"/>
              <a:ext cx="3344353" cy="327003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E06B85-5CCE-4C8D-B29C-8A68DFDD15C9}"/>
                </a:ext>
              </a:extLst>
            </p:cNvPr>
            <p:cNvSpPr txBox="1"/>
            <p:nvPr/>
          </p:nvSpPr>
          <p:spPr>
            <a:xfrm>
              <a:off x="8043740" y="5001206"/>
              <a:ext cx="2780203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The affected child (proband) inherits more damaging rare mutations (red), than the control sibling. </a:t>
              </a:r>
            </a:p>
            <a:p>
              <a:endParaRPr lang="en-US" sz="1050" dirty="0"/>
            </a:p>
            <a:p>
              <a:r>
                <a:rPr lang="en-US" sz="1050" dirty="0"/>
                <a:t>Adapted from Krumm et al. Nat Gen 2015</a:t>
              </a:r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3A974EB-EA58-46C6-8E55-612C19A637CA}"/>
              </a:ext>
            </a:extLst>
          </p:cNvPr>
          <p:cNvSpPr/>
          <p:nvPr/>
        </p:nvSpPr>
        <p:spPr>
          <a:xfrm>
            <a:off x="641083" y="1595802"/>
            <a:ext cx="5836023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</a:rPr>
              <a:t>Group-wise Additive model</a:t>
            </a:r>
          </a:p>
          <a:p>
            <a:pPr marL="658368" lvl="1" indent="-246888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</a:pPr>
            <a:r>
              <a:rPr lang="en-US" sz="2100" dirty="0">
                <a:solidFill>
                  <a:schemeClr val="tx2"/>
                </a:solidFill>
              </a:rPr>
              <a:t>Bin variants by functional annotation</a:t>
            </a:r>
          </a:p>
          <a:p>
            <a:pPr marL="658368" lvl="1" indent="-246888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</a:pPr>
            <a:r>
              <a:rPr lang="en-US" sz="2100" dirty="0">
                <a:solidFill>
                  <a:schemeClr val="tx2"/>
                </a:solidFill>
              </a:rPr>
              <a:t>Test the transmission rate for binned variants for all offspring in the cohort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911D8D-A2E2-4C0F-9E90-4B6208E7566F}"/>
              </a:ext>
            </a:extLst>
          </p:cNvPr>
          <p:cNvGrpSpPr/>
          <p:nvPr/>
        </p:nvGrpSpPr>
        <p:grpSpPr>
          <a:xfrm>
            <a:off x="1208568" y="3146030"/>
            <a:ext cx="9771326" cy="1835888"/>
            <a:chOff x="1052617" y="2229302"/>
            <a:chExt cx="9771326" cy="183588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4FE5F9-62F1-4E67-8FB4-18EA5E11618F}"/>
                </a:ext>
              </a:extLst>
            </p:cNvPr>
            <p:cNvGrpSpPr/>
            <p:nvPr/>
          </p:nvGrpSpPr>
          <p:grpSpPr>
            <a:xfrm>
              <a:off x="1052617" y="2229302"/>
              <a:ext cx="9771326" cy="1835888"/>
              <a:chOff x="990179" y="5787656"/>
              <a:chExt cx="9771326" cy="183588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DE92C4A-C1E3-4D68-A9C6-746F43EE443A}"/>
                  </a:ext>
                </a:extLst>
              </p:cNvPr>
              <p:cNvSpPr/>
              <p:nvPr/>
            </p:nvSpPr>
            <p:spPr>
              <a:xfrm>
                <a:off x="990179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C8844A-6FA4-47B3-87B3-61AA390E659A}"/>
                  </a:ext>
                </a:extLst>
              </p:cNvPr>
              <p:cNvSpPr/>
              <p:nvPr/>
            </p:nvSpPr>
            <p:spPr>
              <a:xfrm>
                <a:off x="2170393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1892099-DE4B-4E48-B55B-2D70E2BF9381}"/>
                  </a:ext>
                </a:extLst>
              </p:cNvPr>
              <p:cNvSpPr/>
              <p:nvPr/>
            </p:nvSpPr>
            <p:spPr>
              <a:xfrm>
                <a:off x="990179" y="6858000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400CC7-8419-46BD-8F5D-708B8351E1DD}"/>
                  </a:ext>
                </a:extLst>
              </p:cNvPr>
              <p:cNvSpPr/>
              <p:nvPr/>
            </p:nvSpPr>
            <p:spPr>
              <a:xfrm>
                <a:off x="2170393" y="6858000"/>
                <a:ext cx="765544" cy="76554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01E3DF-C273-415F-B0B8-EDB63D87B3CF}"/>
                  </a:ext>
                </a:extLst>
              </p:cNvPr>
              <p:cNvSpPr/>
              <p:nvPr/>
            </p:nvSpPr>
            <p:spPr>
              <a:xfrm>
                <a:off x="3683760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1D6B0F0-77F9-4808-AE28-3AB094F98797}"/>
                  </a:ext>
                </a:extLst>
              </p:cNvPr>
              <p:cNvSpPr/>
              <p:nvPr/>
            </p:nvSpPr>
            <p:spPr>
              <a:xfrm>
                <a:off x="4863974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DBE285-D35F-49A2-9990-F4278F9ADD45}"/>
                  </a:ext>
                </a:extLst>
              </p:cNvPr>
              <p:cNvSpPr/>
              <p:nvPr/>
            </p:nvSpPr>
            <p:spPr>
              <a:xfrm>
                <a:off x="4257919" y="6858000"/>
                <a:ext cx="765544" cy="76554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2CFDCE-EBFE-4B68-8DAC-B96B44F36F07}"/>
                  </a:ext>
                </a:extLst>
              </p:cNvPr>
              <p:cNvSpPr/>
              <p:nvPr/>
            </p:nvSpPr>
            <p:spPr>
              <a:xfrm>
                <a:off x="6246210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C19AC70-9B47-480C-B4AC-B24F65AFFF25}"/>
                  </a:ext>
                </a:extLst>
              </p:cNvPr>
              <p:cNvSpPr/>
              <p:nvPr/>
            </p:nvSpPr>
            <p:spPr>
              <a:xfrm>
                <a:off x="7426424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ECBA79-F2D8-46C5-9DD0-0C7DD75C03BF}"/>
                  </a:ext>
                </a:extLst>
              </p:cNvPr>
              <p:cNvSpPr/>
              <p:nvPr/>
            </p:nvSpPr>
            <p:spPr>
              <a:xfrm>
                <a:off x="6852265" y="6858000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C5A8F79-554F-45D2-A60A-60975B49550C}"/>
                  </a:ext>
                </a:extLst>
              </p:cNvPr>
              <p:cNvSpPr/>
              <p:nvPr/>
            </p:nvSpPr>
            <p:spPr>
              <a:xfrm>
                <a:off x="8815747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F4AAB99-4B19-4A02-AA31-4E6A4914A98F}"/>
                  </a:ext>
                </a:extLst>
              </p:cNvPr>
              <p:cNvSpPr/>
              <p:nvPr/>
            </p:nvSpPr>
            <p:spPr>
              <a:xfrm>
                <a:off x="9995961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8AA1258-937A-46C2-A031-65C18CA02D92}"/>
                  </a:ext>
                </a:extLst>
              </p:cNvPr>
              <p:cNvSpPr/>
              <p:nvPr/>
            </p:nvSpPr>
            <p:spPr>
              <a:xfrm>
                <a:off x="8815747" y="6858000"/>
                <a:ext cx="765544" cy="765544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89F5D5E-999F-46D3-A10C-586A41DD7838}"/>
                  </a:ext>
                </a:extLst>
              </p:cNvPr>
              <p:cNvSpPr/>
              <p:nvPr/>
            </p:nvSpPr>
            <p:spPr>
              <a:xfrm>
                <a:off x="9995961" y="6858000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8083F3E-480F-4242-9DCF-1BD4C41E473E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1755723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95A2423-871A-4AB1-884E-24812C1C1979}"/>
                  </a:ext>
                </a:extLst>
              </p:cNvPr>
              <p:cNvCxnSpPr>
                <a:stCxn id="20" idx="6"/>
                <a:endCxn id="21" idx="1"/>
              </p:cNvCxnSpPr>
              <p:nvPr/>
            </p:nvCxnSpPr>
            <p:spPr>
              <a:xfrm>
                <a:off x="4449304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0B705E4-3A6A-40E8-BDDD-72CB6ABEE9BE}"/>
                  </a:ext>
                </a:extLst>
              </p:cNvPr>
              <p:cNvCxnSpPr>
                <a:stCxn id="23" idx="6"/>
                <a:endCxn id="24" idx="1"/>
              </p:cNvCxnSpPr>
              <p:nvPr/>
            </p:nvCxnSpPr>
            <p:spPr>
              <a:xfrm>
                <a:off x="7011754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9621FAA-9B4A-450B-920F-23C4A6FD5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742" y="6170428"/>
                <a:ext cx="0" cy="5316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6E8BE1F-C1AA-4F9B-B551-2C33A84F80E9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>
              <a:xfrm>
                <a:off x="4640691" y="6170428"/>
                <a:ext cx="0" cy="6875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45E536C-139E-40D4-94FB-22BA5CD660C3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7227947" y="6170428"/>
                <a:ext cx="7090" cy="6875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921107E-B92B-4820-982B-E470DA5BB2D7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H="1" flipV="1">
                <a:off x="2553165" y="6858000"/>
                <a:ext cx="10633" cy="27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39AC5D2-C99A-4AD8-8FF2-4565099CA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742" y="6688764"/>
                <a:ext cx="1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78EA170-F5EB-4F18-B307-A3AA9DE747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7742" y="6700285"/>
                <a:ext cx="606056" cy="177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510D9-CD33-46F4-BE85-BE60E6744F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2951" y="6702056"/>
                <a:ext cx="5847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24E3309-13FC-4B1E-9A6F-BA0D8F222BC7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1372951" y="6686550"/>
                <a:ext cx="0" cy="1714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B71CA25-F4E2-43F0-A75E-EF51196ED4F6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2553165" y="6686550"/>
                <a:ext cx="0" cy="1714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420A82-B691-4014-B68F-AFC51F06F440}"/>
                  </a:ext>
                </a:extLst>
              </p:cNvPr>
              <p:cNvCxnSpPr/>
              <p:nvPr/>
            </p:nvCxnSpPr>
            <p:spPr>
              <a:xfrm>
                <a:off x="9581291" y="6156693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7E45165-E1A4-451F-96C1-88C740609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310" y="6156693"/>
                <a:ext cx="0" cy="5316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AA03423-6BF4-47C3-B52E-CEE9ADE79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310" y="6688321"/>
                <a:ext cx="5954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8BEA695-9383-4255-B85A-60598E2B53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8519" y="6688321"/>
                <a:ext cx="5847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51D54E0-1091-4B13-BBF6-D3DBB9AF24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8519" y="6669162"/>
                <a:ext cx="0" cy="1751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A3D9D3D-2975-4680-B184-57055CE7A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8733" y="6669162"/>
                <a:ext cx="0" cy="1751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BA035-6E31-4748-90BA-5059DFE99A0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0458" y="2444058"/>
              <a:ext cx="371556" cy="37155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371C905-973A-431E-8E87-38BC5DF6152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9825" y="3496640"/>
              <a:ext cx="371556" cy="37155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44B30C8-516F-4A1F-B5BC-CC3A8C17464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192" y="2444058"/>
              <a:ext cx="371556" cy="37155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53E6896-E41B-4772-A6DA-F8AF68AA2D72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3299" y="3496640"/>
              <a:ext cx="371556" cy="37155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02F4217-B307-44CB-BC20-4ACDB01F6DB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4855" y="2444058"/>
              <a:ext cx="371556" cy="37155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9C4613D-2E1F-4C2A-83C9-E949DA804C2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1730" y="2444058"/>
              <a:ext cx="371556" cy="371556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E9E4504-AA89-4ECA-9DE6-716C3EA1932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1730" y="3508253"/>
              <a:ext cx="371556" cy="371556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9034FC0-EA0B-4379-89AB-8381ED610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80586"/>
              </p:ext>
            </p:extLst>
          </p:nvPr>
        </p:nvGraphicFramePr>
        <p:xfrm>
          <a:off x="3062954" y="5467467"/>
          <a:ext cx="6066091" cy="107745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34143">
                  <a:extLst>
                    <a:ext uri="{9D8B030D-6E8A-4147-A177-3AD203B41FA5}">
                      <a16:colId xmlns:a16="http://schemas.microsoft.com/office/drawing/2014/main" val="282751953"/>
                    </a:ext>
                  </a:extLst>
                </a:gridCol>
                <a:gridCol w="1334353">
                  <a:extLst>
                    <a:ext uri="{9D8B030D-6E8A-4147-A177-3AD203B41FA5}">
                      <a16:colId xmlns:a16="http://schemas.microsoft.com/office/drawing/2014/main" val="4228952588"/>
                    </a:ext>
                  </a:extLst>
                </a:gridCol>
                <a:gridCol w="1721092">
                  <a:extLst>
                    <a:ext uri="{9D8B030D-6E8A-4147-A177-3AD203B41FA5}">
                      <a16:colId xmlns:a16="http://schemas.microsoft.com/office/drawing/2014/main" val="3021596102"/>
                    </a:ext>
                  </a:extLst>
                </a:gridCol>
                <a:gridCol w="1776503">
                  <a:extLst>
                    <a:ext uri="{9D8B030D-6E8A-4147-A177-3AD203B41FA5}">
                      <a16:colId xmlns:a16="http://schemas.microsoft.com/office/drawing/2014/main" val="3334759280"/>
                    </a:ext>
                  </a:extLst>
                </a:gridCol>
              </a:tblGrid>
              <a:tr h="406891">
                <a:tc>
                  <a:txBody>
                    <a:bodyPr/>
                    <a:lstStyle/>
                    <a:p>
                      <a:r>
                        <a:rPr lang="en-US" sz="16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Transmitted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Transmission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44275"/>
                  </a:ext>
                </a:extLst>
              </a:tr>
              <a:tr h="232509">
                <a:tc>
                  <a:txBody>
                    <a:bodyPr/>
                    <a:lstStyle/>
                    <a:p>
                      <a:r>
                        <a:rPr lang="en-US" sz="1600" dirty="0"/>
                        <a:t>Autism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315554"/>
                  </a:ext>
                </a:extLst>
              </a:tr>
              <a:tr h="232509">
                <a:tc>
                  <a:txBody>
                    <a:bodyPr/>
                    <a:lstStyle/>
                    <a:p>
                      <a:r>
                        <a:rPr lang="en-US" sz="16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830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4FB26-8F22-4438-B17A-BBB6E221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Intolerant Functional Elements are Rarely Deleted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5532"/>
            <a:ext cx="4963199" cy="1128604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Genes with strong negative selection (</a:t>
            </a:r>
            <a:r>
              <a:rPr lang="en-US" sz="3400" dirty="0" err="1"/>
              <a:t>pLI</a:t>
            </a:r>
            <a:r>
              <a:rPr lang="en-US" sz="3400" dirty="0"/>
              <a:t> &gt;0.9)</a:t>
            </a:r>
          </a:p>
          <a:p>
            <a:r>
              <a:rPr lang="en-US" sz="3400" dirty="0"/>
              <a:t>Limit to deletions, easier to interpret </a:t>
            </a:r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87D9A-8A85-4D96-B53F-F4E8800D7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31"/>
          <a:stretch/>
        </p:blipFill>
        <p:spPr>
          <a:xfrm>
            <a:off x="6391869" y="1731172"/>
            <a:ext cx="4533988" cy="4312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EAFB8-35D1-46C6-81F9-6F463573A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5"/>
          <a:stretch/>
        </p:blipFill>
        <p:spPr>
          <a:xfrm>
            <a:off x="1501903" y="2695606"/>
            <a:ext cx="3454713" cy="400918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17492-C983-476C-863E-B29C545B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3575-1406-4067-804C-277BF88D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6835"/>
            <a:ext cx="10972800" cy="1066800"/>
          </a:xfrm>
        </p:spPr>
        <p:txBody>
          <a:bodyPr/>
          <a:lstStyle/>
          <a:p>
            <a:r>
              <a:rPr lang="en-US" dirty="0"/>
              <a:t>Private Variants are Enriched for Risk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B2D0D3-0570-45A5-A144-4D76E6E3DE04}"/>
              </a:ext>
            </a:extLst>
          </p:cNvPr>
          <p:cNvGrpSpPr/>
          <p:nvPr/>
        </p:nvGrpSpPr>
        <p:grpSpPr>
          <a:xfrm>
            <a:off x="6587379" y="1671275"/>
            <a:ext cx="4724999" cy="2354668"/>
            <a:chOff x="7325846" y="2223406"/>
            <a:chExt cx="5175473" cy="27921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82AC7B0-D58D-4028-8A73-E86003ABAA99}"/>
                </a:ext>
              </a:extLst>
            </p:cNvPr>
            <p:cNvGrpSpPr/>
            <p:nvPr/>
          </p:nvGrpSpPr>
          <p:grpSpPr>
            <a:xfrm>
              <a:off x="7325846" y="2223406"/>
              <a:ext cx="3756572" cy="2792187"/>
              <a:chOff x="6840071" y="1671917"/>
              <a:chExt cx="3756572" cy="2792187"/>
            </a:xfrm>
          </p:grpSpPr>
          <p:pic>
            <p:nvPicPr>
              <p:cNvPr id="7" name="Picture 6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696D0967-0D8F-410F-9389-73DA9D090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89" r="53309" b="34425"/>
              <a:stretch/>
            </p:blipFill>
            <p:spPr>
              <a:xfrm>
                <a:off x="6840071" y="1671917"/>
                <a:ext cx="2859740" cy="2792187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B6931DB-76BB-4BBB-8BD5-EAAF43ECDDC1}"/>
                  </a:ext>
                </a:extLst>
              </p:cNvPr>
              <p:cNvGrpSpPr/>
              <p:nvPr/>
            </p:nvGrpSpPr>
            <p:grpSpPr>
              <a:xfrm>
                <a:off x="8464840" y="1671917"/>
                <a:ext cx="2131803" cy="649942"/>
                <a:chOff x="4350040" y="2351367"/>
                <a:chExt cx="2131803" cy="649942"/>
              </a:xfrm>
            </p:grpSpPr>
            <p:pic>
              <p:nvPicPr>
                <p:cNvPr id="9" name="Picture 8" descr="A close up of a map&#10;&#10;Description generated with high confidence">
                  <a:extLst>
                    <a:ext uri="{FF2B5EF4-FFF2-40B4-BE49-F238E27FC236}">
                      <a16:creationId xmlns:a16="http://schemas.microsoft.com/office/drawing/2014/main" id="{8F2D4EB4-EEE0-4263-A6F7-DEC475ED6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39" t="80305" r="53677" b="4602"/>
                <a:stretch/>
              </p:blipFill>
              <p:spPr>
                <a:xfrm>
                  <a:off x="4350040" y="2351367"/>
                  <a:ext cx="2131803" cy="649942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847F074-C1F3-4181-8B1F-2335A61DCF17}"/>
                    </a:ext>
                  </a:extLst>
                </p:cNvPr>
                <p:cNvSpPr/>
                <p:nvPr/>
              </p:nvSpPr>
              <p:spPr>
                <a:xfrm>
                  <a:off x="4819650" y="2489200"/>
                  <a:ext cx="241300" cy="1079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1404E4-DBF4-4EB3-AE1B-B82F1515EDE4}"/>
                    </a:ext>
                  </a:extLst>
                </p:cNvPr>
                <p:cNvSpPr txBox="1"/>
                <p:nvPr/>
              </p:nvSpPr>
              <p:spPr>
                <a:xfrm>
                  <a:off x="4733018" y="2392471"/>
                  <a:ext cx="506387" cy="261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LoF</a:t>
                  </a:r>
                  <a:endParaRPr lang="en-US" sz="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87EFA4-2783-47EB-9C56-91E49B7D622F}"/>
                </a:ext>
              </a:extLst>
            </p:cNvPr>
            <p:cNvSpPr txBox="1"/>
            <p:nvPr/>
          </p:nvSpPr>
          <p:spPr>
            <a:xfrm>
              <a:off x="10171513" y="3072053"/>
              <a:ext cx="2329806" cy="1094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Private loss of function (</a:t>
              </a:r>
              <a:r>
                <a:rPr lang="en-US" sz="1100" dirty="0" err="1"/>
                <a:t>LoF</a:t>
              </a:r>
              <a:r>
                <a:rPr lang="en-US" sz="1100" dirty="0"/>
                <a:t>) SNPs are enriched Autistic children.</a:t>
              </a:r>
            </a:p>
            <a:p>
              <a:endParaRPr lang="en-US" sz="1100" dirty="0"/>
            </a:p>
            <a:p>
              <a:r>
                <a:rPr lang="en-US" sz="1050" dirty="0"/>
                <a:t>Adapted from Krumm et al. Nat Gen 2015</a:t>
              </a:r>
              <a:endParaRPr lang="en-US" dirty="0"/>
            </a:p>
          </p:txBody>
        </p:sp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87CED03-E1A8-4047-923E-AC70E14C98BB}"/>
              </a:ext>
            </a:extLst>
          </p:cNvPr>
          <p:cNvSpPr txBox="1">
            <a:spLocks/>
          </p:cNvSpPr>
          <p:nvPr/>
        </p:nvSpPr>
        <p:spPr>
          <a:xfrm>
            <a:off x="770964" y="1708088"/>
            <a:ext cx="6158754" cy="21590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Private variants (singletons) are young mutations</a:t>
            </a:r>
          </a:p>
          <a:p>
            <a:endParaRPr lang="en-US" sz="2400" dirty="0"/>
          </a:p>
          <a:p>
            <a:r>
              <a:rPr lang="en-US" sz="2400" dirty="0"/>
              <a:t>Not enough time for natural selection </a:t>
            </a:r>
            <a:endParaRPr lang="en-US" sz="16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44026B-1019-4799-8750-ACF613FC8CA3}"/>
              </a:ext>
            </a:extLst>
          </p:cNvPr>
          <p:cNvGrpSpPr/>
          <p:nvPr/>
        </p:nvGrpSpPr>
        <p:grpSpPr>
          <a:xfrm>
            <a:off x="770964" y="3783345"/>
            <a:ext cx="8836628" cy="2930901"/>
            <a:chOff x="770964" y="3783345"/>
            <a:chExt cx="8836628" cy="2930901"/>
          </a:xfrm>
        </p:grpSpPr>
        <p:pic>
          <p:nvPicPr>
            <p:cNvPr id="15" name="Picture 1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B7C5309-757C-482E-AE9C-52639866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691" y="3783345"/>
              <a:ext cx="2930901" cy="2930901"/>
            </a:xfrm>
            <a:prstGeom prst="rect">
              <a:avLst/>
            </a:prstGeom>
          </p:spPr>
        </p:pic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7B981069-C2EB-4FFC-94B3-710B3B649497}"/>
                </a:ext>
              </a:extLst>
            </p:cNvPr>
            <p:cNvSpPr txBox="1">
              <a:spLocks/>
            </p:cNvSpPr>
            <p:nvPr/>
          </p:nvSpPr>
          <p:spPr>
            <a:xfrm>
              <a:off x="770964" y="4181995"/>
              <a:ext cx="6158754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Most variants are rare</a:t>
              </a:r>
            </a:p>
            <a:p>
              <a:pPr lvl="1"/>
              <a:r>
                <a:rPr lang="en-US" sz="2000" dirty="0"/>
                <a:t>More transmission events to test</a:t>
              </a:r>
            </a:p>
            <a:p>
              <a:pPr marL="109728" indent="0">
                <a:buNone/>
              </a:pPr>
              <a:endParaRPr lang="en-US" sz="22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5806A-9484-4B6C-B065-79593397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3"/>
            <a:ext cx="5710518" cy="1551611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3" name="Picture 2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8681CADE-E51A-4EE4-A812-A3F53177A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67155"/>
          <a:stretch/>
        </p:blipFill>
        <p:spPr>
          <a:xfrm>
            <a:off x="6503600" y="1771054"/>
            <a:ext cx="4284291" cy="164592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F7CECED-7A44-478F-8D4C-CC0FED8E03E0}"/>
              </a:ext>
            </a:extLst>
          </p:cNvPr>
          <p:cNvSpPr txBox="1">
            <a:spLocks/>
          </p:cNvSpPr>
          <p:nvPr/>
        </p:nvSpPr>
        <p:spPr>
          <a:xfrm>
            <a:off x="770964" y="1708088"/>
            <a:ext cx="6158754" cy="1942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SVs within introns did not </a:t>
            </a:r>
          </a:p>
          <a:p>
            <a:r>
              <a:rPr lang="en-US" sz="2400" dirty="0"/>
              <a:t>exhibit transmission bias</a:t>
            </a:r>
          </a:p>
          <a:p>
            <a:pPr lvl="1"/>
            <a:r>
              <a:rPr lang="en-US" sz="1600" dirty="0"/>
              <a:t>Error bars are 95% CI (binomial proportion)</a:t>
            </a:r>
          </a:p>
          <a:p>
            <a:pPr lvl="1"/>
            <a:r>
              <a:rPr lang="en-US" sz="1600" dirty="0"/>
              <a:t>N = number of independent assortment events (transmitted + non-transmitted)</a:t>
            </a:r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DAAC84-BFFE-45D9-A30F-6D2B7B909AE3}"/>
              </a:ext>
            </a:extLst>
          </p:cNvPr>
          <p:cNvGrpSpPr/>
          <p:nvPr/>
        </p:nvGrpSpPr>
        <p:grpSpPr>
          <a:xfrm>
            <a:off x="770965" y="3472031"/>
            <a:ext cx="10016925" cy="1645920"/>
            <a:chOff x="770965" y="3365262"/>
            <a:chExt cx="10016925" cy="1645920"/>
          </a:xfrm>
        </p:grpSpPr>
        <p:pic>
          <p:nvPicPr>
            <p:cNvPr id="11" name="Picture 10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1103B87A-5B83-41B4-9C30-A091F8B99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5" b="67155"/>
            <a:stretch/>
          </p:blipFill>
          <p:spPr>
            <a:xfrm>
              <a:off x="6503599" y="3365262"/>
              <a:ext cx="4284291" cy="1645920"/>
            </a:xfrm>
            <a:prstGeom prst="rect">
              <a:avLst/>
            </a:prstGeom>
          </p:spPr>
        </p:pic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12A5AD44-41F1-4E3F-8B4C-55A86649D78A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3655527"/>
              <a:ext cx="5732634" cy="1065390"/>
            </a:xfrm>
            <a:prstGeom prst="rect">
              <a:avLst/>
            </a:prstGeom>
          </p:spPr>
          <p:txBody>
            <a:bodyPr vert="horz">
              <a:normAutofit fontScale="92500" lnSpcReduction="1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SVs overlapping exons were over-transmitted to cases</a:t>
              </a:r>
            </a:p>
            <a:p>
              <a:pPr lvl="1"/>
              <a:r>
                <a:rPr lang="en-US" sz="1900" dirty="0"/>
                <a:t>Concordant with exome studies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7" name="Title 8">
            <a:extLst>
              <a:ext uri="{FF2B5EF4-FFF2-40B4-BE49-F238E27FC236}">
                <a16:creationId xmlns:a16="http://schemas.microsoft.com/office/drawing/2014/main" id="{E6B117AA-E2A5-4A25-8723-E1D853CC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2800" dirty="0"/>
              <a:t>Inheritance of private variants within functionally constrained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0F520C-425E-42A6-8DF8-8F68F06DD068}"/>
              </a:ext>
            </a:extLst>
          </p:cNvPr>
          <p:cNvGrpSpPr/>
          <p:nvPr/>
        </p:nvGrpSpPr>
        <p:grpSpPr>
          <a:xfrm>
            <a:off x="770965" y="5149550"/>
            <a:ext cx="10097610" cy="1645920"/>
            <a:chOff x="770965" y="5119069"/>
            <a:chExt cx="10097610" cy="1645920"/>
          </a:xfrm>
        </p:grpSpPr>
        <p:pic>
          <p:nvPicPr>
            <p:cNvPr id="7" name="Picture 6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200EC5D5-8082-4E83-8F42-9FF763B9C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06" b="34384"/>
            <a:stretch/>
          </p:blipFill>
          <p:spPr>
            <a:xfrm>
              <a:off x="5710522" y="5119069"/>
              <a:ext cx="5158053" cy="1645920"/>
            </a:xfrm>
            <a:prstGeom prst="rect">
              <a:avLst/>
            </a:prstGeom>
          </p:spPr>
        </p:pic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AFD828F6-522A-4060-A870-F79FAF7261E2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5409334"/>
              <a:ext cx="4620185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CRE-SVs were slightly over-transmitted to cases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994A66-6B56-4943-8F1F-6D73CA56B575}"/>
              </a:ext>
            </a:extLst>
          </p:cNvPr>
          <p:cNvSpPr txBox="1"/>
          <p:nvPr/>
        </p:nvSpPr>
        <p:spPr>
          <a:xfrm>
            <a:off x="7057382" y="1511605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70BA6-C06F-47D7-8D4F-9F89B21B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CRE-SVs exhibit a parent of origin effect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A5725A-7194-46EB-9526-240A379FBFB1}"/>
              </a:ext>
            </a:extLst>
          </p:cNvPr>
          <p:cNvGrpSpPr>
            <a:grpSpLocks noChangeAspect="1"/>
          </p:cNvGrpSpPr>
          <p:nvPr/>
        </p:nvGrpSpPr>
        <p:grpSpPr>
          <a:xfrm>
            <a:off x="4810285" y="1774203"/>
            <a:ext cx="6982990" cy="1645920"/>
            <a:chOff x="1503282" y="3043518"/>
            <a:chExt cx="8970282" cy="2250240"/>
          </a:xfrm>
        </p:grpSpPr>
        <p:pic>
          <p:nvPicPr>
            <p:cNvPr id="3" name="Picture 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D3361C0E-2055-4E80-8745-5F680D3F9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463"/>
            <a:stretch/>
          </p:blipFill>
          <p:spPr>
            <a:xfrm>
              <a:off x="1503282" y="3043518"/>
              <a:ext cx="8970282" cy="281405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B0450D99-5D4B-4EF0-AF5D-E79C7701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58"/>
            <a:stretch/>
          </p:blipFill>
          <p:spPr>
            <a:xfrm>
              <a:off x="1503282" y="3324923"/>
              <a:ext cx="8970282" cy="1968835"/>
            </a:xfrm>
            <a:prstGeom prst="rect">
              <a:avLst/>
            </a:prstGeom>
          </p:spPr>
        </p:pic>
      </p:grp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F09AA1C-797C-4D6E-B147-7FDC35CED616}"/>
              </a:ext>
            </a:extLst>
          </p:cNvPr>
          <p:cNvSpPr txBox="1">
            <a:spLocks/>
          </p:cNvSpPr>
          <p:nvPr/>
        </p:nvSpPr>
        <p:spPr>
          <a:xfrm>
            <a:off x="740484" y="2059087"/>
            <a:ext cx="4374777" cy="106539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 parent of origin effect with private SVs within introns</a:t>
            </a:r>
            <a:endParaRPr lang="en-US" sz="19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F1E00-9366-4B8F-ADE1-2F42A3A886C4}"/>
              </a:ext>
            </a:extLst>
          </p:cNvPr>
          <p:cNvGrpSpPr/>
          <p:nvPr/>
        </p:nvGrpSpPr>
        <p:grpSpPr>
          <a:xfrm>
            <a:off x="740485" y="3452393"/>
            <a:ext cx="11052789" cy="1645920"/>
            <a:chOff x="740485" y="3452393"/>
            <a:chExt cx="11052789" cy="1645920"/>
          </a:xfrm>
        </p:grpSpPr>
        <p:pic>
          <p:nvPicPr>
            <p:cNvPr id="7" name="Picture 6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6D313DE9-AAE6-4537-84B9-C405F2AB8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913"/>
            <a:stretch/>
          </p:blipFill>
          <p:spPr>
            <a:xfrm>
              <a:off x="4810284" y="3452393"/>
              <a:ext cx="6982990" cy="1645920"/>
            </a:xfrm>
            <a:prstGeom prst="rect">
              <a:avLst/>
            </a:prstGeom>
          </p:spPr>
        </p:pic>
        <p:sp>
          <p:nvSpPr>
            <p:cNvPr id="22" name="Content Placeholder 3">
              <a:extLst>
                <a:ext uri="{FF2B5EF4-FFF2-40B4-BE49-F238E27FC236}">
                  <a16:creationId xmlns:a16="http://schemas.microsoft.com/office/drawing/2014/main" id="{B98B709C-5BD9-46A8-978C-573DC9B22A0F}"/>
                </a:ext>
              </a:extLst>
            </p:cNvPr>
            <p:cNvSpPr txBox="1">
              <a:spLocks/>
            </p:cNvSpPr>
            <p:nvPr/>
          </p:nvSpPr>
          <p:spPr>
            <a:xfrm>
              <a:off x="740485" y="3651738"/>
              <a:ext cx="4374777" cy="1065390"/>
            </a:xfrm>
            <a:prstGeom prst="rect">
              <a:avLst/>
            </a:prstGeom>
          </p:spPr>
          <p:txBody>
            <a:bodyPr vert="horz">
              <a:normAutofit fontScale="925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Mothers over-transmit </a:t>
              </a:r>
              <a:r>
                <a:rPr lang="en-US" sz="2400" dirty="0" err="1"/>
                <a:t>exonic</a:t>
              </a:r>
              <a:r>
                <a:rPr lang="en-US" sz="2400" dirty="0"/>
                <a:t> SVs to cases</a:t>
              </a:r>
            </a:p>
            <a:p>
              <a:pPr lvl="1"/>
              <a:r>
                <a:rPr lang="en-US" sz="1500" dirty="0"/>
                <a:t>Females have higher tolerance for </a:t>
              </a:r>
              <a:r>
                <a:rPr lang="en-US" sz="1500" dirty="0" err="1"/>
                <a:t>LoF</a:t>
              </a:r>
              <a:r>
                <a:rPr lang="en-US" sz="1500" dirty="0"/>
                <a:t> mutations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F7DED0-047D-4884-A107-CAFB5080CDCE}"/>
              </a:ext>
            </a:extLst>
          </p:cNvPr>
          <p:cNvGrpSpPr/>
          <p:nvPr/>
        </p:nvGrpSpPr>
        <p:grpSpPr>
          <a:xfrm>
            <a:off x="740484" y="5152100"/>
            <a:ext cx="11052789" cy="1715844"/>
            <a:chOff x="740484" y="5152100"/>
            <a:chExt cx="11052789" cy="17158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D0E8A7-5076-4303-AC4B-5E32A6FC46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0284" y="5152100"/>
              <a:ext cx="6982989" cy="1715844"/>
              <a:chOff x="1610859" y="327653"/>
              <a:chExt cx="8970282" cy="2258140"/>
            </a:xfrm>
          </p:grpSpPr>
          <p:pic>
            <p:nvPicPr>
              <p:cNvPr id="9" name="Picture 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4E97784A-6681-46E6-AB56-0A71214110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571"/>
              <a:stretch/>
            </p:blipFill>
            <p:spPr>
              <a:xfrm>
                <a:off x="1610859" y="327653"/>
                <a:ext cx="8970282" cy="336719"/>
              </a:xfrm>
              <a:prstGeom prst="rect">
                <a:avLst/>
              </a:prstGeom>
            </p:spPr>
          </p:pic>
          <p:pic>
            <p:nvPicPr>
              <p:cNvPr id="20" name="Picture 19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BF563ECD-2D04-42C6-B29F-1D87359B0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781" b="32960"/>
              <a:stretch/>
            </p:blipFill>
            <p:spPr>
              <a:xfrm>
                <a:off x="1610859" y="584869"/>
                <a:ext cx="8970282" cy="2000924"/>
              </a:xfrm>
              <a:prstGeom prst="rect">
                <a:avLst/>
              </a:prstGeom>
            </p:spPr>
          </p:pic>
        </p:grpSp>
        <p:sp>
          <p:nvSpPr>
            <p:cNvPr id="23" name="Content Placeholder 3">
              <a:extLst>
                <a:ext uri="{FF2B5EF4-FFF2-40B4-BE49-F238E27FC236}">
                  <a16:creationId xmlns:a16="http://schemas.microsoft.com/office/drawing/2014/main" id="{54670CB3-69A5-4B69-9FCB-C850971A5A8A}"/>
                </a:ext>
              </a:extLst>
            </p:cNvPr>
            <p:cNvSpPr txBox="1">
              <a:spLocks/>
            </p:cNvSpPr>
            <p:nvPr/>
          </p:nvSpPr>
          <p:spPr>
            <a:xfrm>
              <a:off x="740484" y="5348539"/>
              <a:ext cx="4374777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Fathers over-transmit CRE-SVs to cases</a:t>
              </a:r>
            </a:p>
            <a:p>
              <a:pPr lvl="1"/>
              <a:r>
                <a:rPr lang="en-US" sz="1300" dirty="0"/>
                <a:t>Under-transmission to controls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4B18B87-ACF3-4DD8-A5E2-ED960258AF32}"/>
              </a:ext>
            </a:extLst>
          </p:cNvPr>
          <p:cNvSpPr txBox="1"/>
          <p:nvPr/>
        </p:nvSpPr>
        <p:spPr>
          <a:xfrm>
            <a:off x="5992375" y="1543521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5F9149-D195-4DDD-B2B3-0B3D755C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AE1D49A-4AB1-457F-BCCD-2A6073C222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2"/>
          <a:stretch/>
        </p:blipFill>
        <p:spPr>
          <a:xfrm>
            <a:off x="3129439" y="2063018"/>
            <a:ext cx="8970282" cy="2253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76B830-5B14-44B4-A61B-3AEF08EA410B}"/>
              </a:ext>
            </a:extLst>
          </p:cNvPr>
          <p:cNvSpPr txBox="1"/>
          <p:nvPr/>
        </p:nvSpPr>
        <p:spPr>
          <a:xfrm>
            <a:off x="4696025" y="1960853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Replicating the initial findings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49ACC2-3C7D-4417-8ECE-216F7752D2B0}"/>
              </a:ext>
            </a:extLst>
          </p:cNvPr>
          <p:cNvGrpSpPr/>
          <p:nvPr/>
        </p:nvGrpSpPr>
        <p:grpSpPr>
          <a:xfrm>
            <a:off x="299205" y="4316819"/>
            <a:ext cx="11792127" cy="2299599"/>
            <a:chOff x="399873" y="4316819"/>
            <a:chExt cx="11792127" cy="2299599"/>
          </a:xfrm>
        </p:grpSpPr>
        <p:sp>
          <p:nvSpPr>
            <p:cNvPr id="17" name="Content Placeholder 3">
              <a:extLst>
                <a:ext uri="{FF2B5EF4-FFF2-40B4-BE49-F238E27FC236}">
                  <a16:creationId xmlns:a16="http://schemas.microsoft.com/office/drawing/2014/main" id="{5CBA7C23-4859-42E8-9806-379550F21A0B}"/>
                </a:ext>
              </a:extLst>
            </p:cNvPr>
            <p:cNvSpPr txBox="1">
              <a:spLocks/>
            </p:cNvSpPr>
            <p:nvPr/>
          </p:nvSpPr>
          <p:spPr>
            <a:xfrm>
              <a:off x="399873" y="4955158"/>
              <a:ext cx="3291284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Rare CRE-SVs exhibit a </a:t>
              </a:r>
              <a:r>
                <a:rPr lang="en-US" sz="2000" dirty="0">
                  <a:solidFill>
                    <a:schemeClr val="accent1"/>
                  </a:solidFill>
                </a:rPr>
                <a:t>paternal</a:t>
              </a:r>
              <a:r>
                <a:rPr lang="en-US" sz="2000" dirty="0"/>
                <a:t> origin effect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31ABDC-CC84-463A-98C8-AFDCA92FA2A0}"/>
                </a:ext>
              </a:extLst>
            </p:cNvPr>
            <p:cNvGrpSpPr/>
            <p:nvPr/>
          </p:nvGrpSpPr>
          <p:grpSpPr>
            <a:xfrm>
              <a:off x="3221718" y="4316819"/>
              <a:ext cx="8970282" cy="2299599"/>
              <a:chOff x="3221718" y="4316819"/>
              <a:chExt cx="8970282" cy="2299599"/>
            </a:xfrm>
          </p:grpSpPr>
          <p:pic>
            <p:nvPicPr>
              <p:cNvPr id="18" name="Picture 17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D5EA86A8-74EE-41D3-8044-165143B79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3886"/>
              <a:stretch/>
            </p:blipFill>
            <p:spPr>
              <a:xfrm>
                <a:off x="3221718" y="4316819"/>
                <a:ext cx="8970282" cy="267449"/>
              </a:xfrm>
              <a:prstGeom prst="rect">
                <a:avLst/>
              </a:prstGeom>
            </p:spPr>
          </p:pic>
          <p:pic>
            <p:nvPicPr>
              <p:cNvPr id="19" name="Picture 1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580BD387-6E3C-4EBE-B947-F067A4B10B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913" b="1626"/>
              <a:stretch/>
            </p:blipFill>
            <p:spPr>
              <a:xfrm>
                <a:off x="3221718" y="4584268"/>
                <a:ext cx="8970282" cy="2032150"/>
              </a:xfrm>
              <a:prstGeom prst="rect">
                <a:avLst/>
              </a:prstGeom>
            </p:spPr>
          </p:pic>
        </p:grp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849505"/>
            <a:ext cx="4790153" cy="298732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9,274 whole genomes </a:t>
            </a:r>
          </a:p>
          <a:p>
            <a:pPr lvl="1"/>
            <a:r>
              <a:rPr lang="en-US" sz="2000" dirty="0"/>
              <a:t>2,600 families</a:t>
            </a:r>
          </a:p>
          <a:p>
            <a:pPr lvl="2"/>
            <a:r>
              <a:rPr lang="en-US" sz="1800" dirty="0"/>
              <a:t>2,859 cases</a:t>
            </a:r>
          </a:p>
          <a:p>
            <a:pPr lvl="2"/>
            <a:r>
              <a:rPr lang="en-US" sz="1800" dirty="0"/>
              <a:t>1,214 controls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600" dirty="0"/>
              <a:t>MSSNG cohort (Stephen Scherer):  3,769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SSC phase 2: 2,336</a:t>
            </a:r>
          </a:p>
          <a:p>
            <a:pPr lvl="2"/>
            <a:endParaRPr lang="en-US" sz="1800" dirty="0"/>
          </a:p>
          <a:p>
            <a:r>
              <a:rPr lang="en-US" sz="1700" dirty="0" err="1"/>
              <a:t>Exonic</a:t>
            </a:r>
            <a:r>
              <a:rPr lang="en-US" sz="1700" dirty="0"/>
              <a:t> SVs are over-transmitted to cases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F1F03-5799-448E-B236-6D5A0748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811E-6FBE-44D8-8FD8-8DA0E63A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1BFF6-E1CD-4A77-85D4-CCA0D88A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8077201" cy="43251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CRE-SVs exhibit a significant paternal origin effect</a:t>
            </a:r>
          </a:p>
          <a:p>
            <a:pPr lvl="1"/>
            <a:r>
              <a:rPr lang="en-US" dirty="0"/>
              <a:t>~0.8% of cases have a paternally inherited CRE-SV</a:t>
            </a:r>
          </a:p>
          <a:p>
            <a:pPr lvl="2"/>
            <a:r>
              <a:rPr lang="en-US" dirty="0"/>
              <a:t>Rare inherited variants thought to contribute ~3-4% to ASD</a:t>
            </a:r>
          </a:p>
          <a:p>
            <a:endParaRPr lang="en-US" dirty="0"/>
          </a:p>
          <a:p>
            <a:r>
              <a:rPr lang="en-US" dirty="0"/>
              <a:t>Autism is more complex than previously thought</a:t>
            </a:r>
          </a:p>
          <a:p>
            <a:pPr lvl="1"/>
            <a:r>
              <a:rPr lang="en-US" dirty="0"/>
              <a:t>Fathers also contribute inherited risk</a:t>
            </a:r>
          </a:p>
          <a:p>
            <a:endParaRPr lang="en-US" dirty="0"/>
          </a:p>
          <a:p>
            <a:r>
              <a:rPr lang="en-US" dirty="0" err="1"/>
              <a:t>Bilineal</a:t>
            </a:r>
            <a:r>
              <a:rPr lang="en-US" dirty="0"/>
              <a:t> two-hit model</a:t>
            </a:r>
          </a:p>
          <a:p>
            <a:pPr lvl="1"/>
            <a:r>
              <a:rPr lang="en-US" dirty="0"/>
              <a:t>Inherited maternal </a:t>
            </a:r>
            <a:r>
              <a:rPr lang="en-US" dirty="0" err="1"/>
              <a:t>LoF</a:t>
            </a:r>
            <a:r>
              <a:rPr lang="en-US" dirty="0"/>
              <a:t> of large effect</a:t>
            </a:r>
          </a:p>
          <a:p>
            <a:pPr lvl="1"/>
            <a:r>
              <a:rPr lang="en-US" dirty="0"/>
              <a:t>Inherited paternal CRE-SV of moderate effect</a:t>
            </a:r>
          </a:p>
          <a:p>
            <a:pPr marL="109728" indent="0">
              <a:buNone/>
            </a:pPr>
            <a:endParaRPr lang="en-US" dirty="0"/>
          </a:p>
          <a:p>
            <a:endParaRPr lang="en-US" dirty="0"/>
          </a:p>
          <a:p>
            <a:pPr marL="109728" indent="0">
              <a:buNone/>
            </a:pPr>
            <a:r>
              <a:rPr lang="en-US" sz="1900" dirty="0" err="1"/>
              <a:t>Brandler</a:t>
            </a:r>
            <a:r>
              <a:rPr lang="en-US" sz="1900" dirty="0"/>
              <a:t>, W.M.*, Antaki, D.*, </a:t>
            </a:r>
            <a:r>
              <a:rPr lang="en-US" sz="1900" dirty="0" err="1"/>
              <a:t>Gujral</a:t>
            </a:r>
            <a:r>
              <a:rPr lang="en-US" sz="1900" dirty="0"/>
              <a:t>, M.*, et al. Paternally inherited cis-regulatory structural variants are associated with autism. </a:t>
            </a:r>
            <a:r>
              <a:rPr lang="en-US" sz="1900" i="1" dirty="0"/>
              <a:t>Science</a:t>
            </a:r>
            <a:r>
              <a:rPr lang="en-US" sz="1900" dirty="0"/>
              <a:t> 2018.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F5F190-6D6E-4069-BCE3-98FAB32E3A82}"/>
              </a:ext>
            </a:extLst>
          </p:cNvPr>
          <p:cNvGrpSpPr/>
          <p:nvPr/>
        </p:nvGrpSpPr>
        <p:grpSpPr>
          <a:xfrm>
            <a:off x="8667750" y="3429000"/>
            <a:ext cx="1704975" cy="1952625"/>
            <a:chOff x="8667750" y="3429000"/>
            <a:chExt cx="1704975" cy="19526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4009DDB-882B-404D-97AF-C0C5FABFDD6F}"/>
                </a:ext>
              </a:extLst>
            </p:cNvPr>
            <p:cNvSpPr/>
            <p:nvPr/>
          </p:nvSpPr>
          <p:spPr>
            <a:xfrm>
              <a:off x="8667750" y="3429000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059B0C-0069-4C2C-8DD7-2BBF031314ED}"/>
                </a:ext>
              </a:extLst>
            </p:cNvPr>
            <p:cNvSpPr/>
            <p:nvPr/>
          </p:nvSpPr>
          <p:spPr>
            <a:xfrm>
              <a:off x="9896475" y="3429000"/>
              <a:ext cx="457200" cy="457200"/>
            </a:xfrm>
            <a:prstGeom prst="rect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C4D511-A4E1-4540-8681-3972FF682370}"/>
                </a:ext>
              </a:extLst>
            </p:cNvPr>
            <p:cNvCxnSpPr>
              <a:stCxn id="4" idx="6"/>
              <a:endCxn id="5" idx="1"/>
            </p:cNvCxnSpPr>
            <p:nvPr/>
          </p:nvCxnSpPr>
          <p:spPr>
            <a:xfrm>
              <a:off x="9124950" y="3657600"/>
              <a:ext cx="771525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CB05C9-8E6A-42C3-A867-738E5C8AF6D8}"/>
                </a:ext>
              </a:extLst>
            </p:cNvPr>
            <p:cNvCxnSpPr>
              <a:cxnSpLocks/>
            </p:cNvCxnSpPr>
            <p:nvPr/>
          </p:nvCxnSpPr>
          <p:spPr>
            <a:xfrm>
              <a:off x="9515475" y="3648075"/>
              <a:ext cx="0" cy="78105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66CBC7-D8E0-44C9-9F9E-F9665A382833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4410075"/>
              <a:ext cx="1276350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4B000C3-B2F2-4088-912E-7590FAC0E2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50" y="438150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233098B-DB5E-4CED-BF2A-A9F1DFD3DB26}"/>
                </a:ext>
              </a:extLst>
            </p:cNvPr>
            <p:cNvCxnSpPr>
              <a:cxnSpLocks/>
            </p:cNvCxnSpPr>
            <p:nvPr/>
          </p:nvCxnSpPr>
          <p:spPr>
            <a:xfrm>
              <a:off x="8905875" y="440055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8F2607-96D1-43F3-91D5-DEB4E08D32E1}"/>
                </a:ext>
              </a:extLst>
            </p:cNvPr>
            <p:cNvSpPr/>
            <p:nvPr/>
          </p:nvSpPr>
          <p:spPr>
            <a:xfrm>
              <a:off x="9915525" y="4924425"/>
              <a:ext cx="457200" cy="457200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AED029-8B72-4073-B4E1-0BCF92882EFC}"/>
                </a:ext>
              </a:extLst>
            </p:cNvPr>
            <p:cNvSpPr/>
            <p:nvPr/>
          </p:nvSpPr>
          <p:spPr>
            <a:xfrm>
              <a:off x="8667750" y="4924425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5AC39E7-1023-4ED8-81EE-05529891BA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1" y="3034897"/>
            <a:ext cx="364533" cy="364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EFA1CE-9566-4202-A503-4F5F6A0AF7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62906" y="3056793"/>
            <a:ext cx="324338" cy="32433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6CA62BF-CFFB-4071-9998-E96AE3E3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394 -0.00231 L 0.053 -0.00092 L 0.05378 0.1713 L 0.10691 0.17546 L 0.10691 0.27824 L 0.10691 0.27824 " pathEditMode="relative" ptsTypes="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0.01112 L -0.04844 0.00139 L -0.04922 0.17362 L 0.00234 0.175 L 0.00391 0.27917 " pathEditMode="relative" ptsTypes="AAA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604A-F67F-4EC5-B636-4A7FC369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Inherited </a:t>
            </a:r>
            <a:r>
              <a:rPr lang="en-US" dirty="0" err="1"/>
              <a:t>Bilineal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5FBB7-8766-455F-A444-1F3454ABB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REACH + SSC1 + SSC2 + SCC3</a:t>
            </a:r>
          </a:p>
          <a:p>
            <a:pPr lvl="1"/>
            <a:r>
              <a:rPr lang="en-US" dirty="0"/>
              <a:t>SSC phase 4 to 6 processing</a:t>
            </a:r>
          </a:p>
          <a:p>
            <a:pPr lvl="1"/>
            <a:endParaRPr lang="en-US" dirty="0"/>
          </a:p>
          <a:p>
            <a:r>
              <a:rPr lang="en-US" dirty="0"/>
              <a:t>Condition on maternal </a:t>
            </a:r>
            <a:r>
              <a:rPr lang="en-US" dirty="0" err="1"/>
              <a:t>LoF</a:t>
            </a:r>
            <a:endParaRPr lang="en-US" dirty="0"/>
          </a:p>
          <a:p>
            <a:pPr lvl="1"/>
            <a:r>
              <a:rPr lang="en-US" dirty="0"/>
              <a:t>What is the remaining risk from father?</a:t>
            </a:r>
          </a:p>
          <a:p>
            <a:pPr lvl="2"/>
            <a:r>
              <a:rPr lang="en-US" dirty="0"/>
              <a:t>To sons or daughters?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Test inheritance of rare SNPs, INDELs, and SVs</a:t>
            </a:r>
          </a:p>
          <a:p>
            <a:pPr lvl="2"/>
            <a:r>
              <a:rPr lang="en-US" dirty="0"/>
              <a:t>Functional constraint</a:t>
            </a:r>
          </a:p>
          <a:p>
            <a:pPr lvl="3"/>
            <a:r>
              <a:rPr lang="en-US" dirty="0" err="1"/>
              <a:t>pLI</a:t>
            </a:r>
            <a:r>
              <a:rPr lang="en-US" dirty="0"/>
              <a:t> (Coding)</a:t>
            </a:r>
          </a:p>
          <a:p>
            <a:pPr lvl="3"/>
            <a:r>
              <a:rPr lang="en-US" dirty="0"/>
              <a:t>CDTS + Ubiquitous Enhancers (Noncoding)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987366-CECF-4CF1-AF81-B680501DC883}"/>
              </a:ext>
            </a:extLst>
          </p:cNvPr>
          <p:cNvGrpSpPr/>
          <p:nvPr/>
        </p:nvGrpSpPr>
        <p:grpSpPr>
          <a:xfrm>
            <a:off x="8566484" y="2703650"/>
            <a:ext cx="2191251" cy="2509533"/>
            <a:chOff x="8667750" y="3429000"/>
            <a:chExt cx="1704975" cy="19526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F04F6B-0763-4DD0-AAF1-1B3426858A87}"/>
                </a:ext>
              </a:extLst>
            </p:cNvPr>
            <p:cNvSpPr/>
            <p:nvPr/>
          </p:nvSpPr>
          <p:spPr>
            <a:xfrm>
              <a:off x="8667750" y="3429000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CAB6575-3C89-4B0D-8EBC-EADF99A8A008}"/>
                </a:ext>
              </a:extLst>
            </p:cNvPr>
            <p:cNvSpPr/>
            <p:nvPr/>
          </p:nvSpPr>
          <p:spPr>
            <a:xfrm>
              <a:off x="9896475" y="3429000"/>
              <a:ext cx="457200" cy="457200"/>
            </a:xfrm>
            <a:prstGeom prst="rect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A5C643-4AEE-4C95-8B9C-7830D9858A19}"/>
                </a:ext>
              </a:extLst>
            </p:cNvPr>
            <p:cNvCxnSpPr>
              <a:stCxn id="5" idx="6"/>
              <a:endCxn id="6" idx="1"/>
            </p:cNvCxnSpPr>
            <p:nvPr/>
          </p:nvCxnSpPr>
          <p:spPr>
            <a:xfrm>
              <a:off x="9124950" y="3657600"/>
              <a:ext cx="771525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EA617C-5311-4527-803B-FC4CF249C3BC}"/>
                </a:ext>
              </a:extLst>
            </p:cNvPr>
            <p:cNvCxnSpPr>
              <a:cxnSpLocks/>
            </p:cNvCxnSpPr>
            <p:nvPr/>
          </p:nvCxnSpPr>
          <p:spPr>
            <a:xfrm>
              <a:off x="9515475" y="3648075"/>
              <a:ext cx="0" cy="78105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63CDE6-2087-43F2-A8FA-AA9F826771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7300" y="4400550"/>
              <a:ext cx="1276350" cy="95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2FDB8E-AFE9-40AE-842B-6653B537FE0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50" y="438150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2E16B3E-9FFD-4B55-B3E0-6FB0AF5FB569}"/>
                </a:ext>
              </a:extLst>
            </p:cNvPr>
            <p:cNvCxnSpPr>
              <a:cxnSpLocks/>
            </p:cNvCxnSpPr>
            <p:nvPr/>
          </p:nvCxnSpPr>
          <p:spPr>
            <a:xfrm>
              <a:off x="8905875" y="440055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B15E97-CF38-4F59-9A66-5E92232AEF10}"/>
                </a:ext>
              </a:extLst>
            </p:cNvPr>
            <p:cNvSpPr/>
            <p:nvPr/>
          </p:nvSpPr>
          <p:spPr>
            <a:xfrm>
              <a:off x="9915525" y="4924425"/>
              <a:ext cx="457200" cy="457200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99E688-1427-4E08-99F8-232C19444B47}"/>
                </a:ext>
              </a:extLst>
            </p:cNvPr>
            <p:cNvSpPr/>
            <p:nvPr/>
          </p:nvSpPr>
          <p:spPr>
            <a:xfrm>
              <a:off x="8667750" y="4924425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97DEF0E-5C86-4B8E-BADB-58D378F78E1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745825" y="2882781"/>
            <a:ext cx="229335" cy="229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55D4EB-4EB8-4287-8DEF-28979A3504D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731" y="4804714"/>
            <a:ext cx="229335" cy="229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D09590-BAE0-4F5A-8F2D-F983380346F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048" y="2846364"/>
            <a:ext cx="293797" cy="2937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2DC194-59E2-4863-A469-3DF733A8EEC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066" y="4772484"/>
            <a:ext cx="341086" cy="29379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A746BC0-50B4-4CD9-B539-E7F988F4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93EE-33D9-45A4-A5D9-1D696CFB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D6CB-50F5-48C2-B1F7-5F88F340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US" dirty="0"/>
              <a:t>Refine Structural Variant (SV) calling in whole genome sequences (WGS)</a:t>
            </a:r>
          </a:p>
          <a:p>
            <a:pPr lvl="1"/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: genotyping SVs with machine learning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Assay the burden of de novo SV in Autism Spectrum Disorders (ASD)</a:t>
            </a:r>
          </a:p>
          <a:p>
            <a:pPr lvl="1"/>
            <a:r>
              <a:rPr lang="en-US" dirty="0"/>
              <a:t>WGS offers optimal resolution compared to other methods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Interrogate the role of rare inherited variants in ASD</a:t>
            </a:r>
          </a:p>
          <a:p>
            <a:pPr lvl="1"/>
            <a:r>
              <a:rPr lang="en-US" dirty="0"/>
              <a:t>Identifying genetic risk stratified by parent of origin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0914-8E5C-4213-8C83-263CDB2E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CF2D8-CB79-4F85-BED1-1B48B9BF7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WGS in 7,716 individuals</a:t>
            </a:r>
          </a:p>
          <a:p>
            <a:pPr lvl="1"/>
            <a:r>
              <a:rPr lang="en-US" dirty="0"/>
              <a:t>2,005 families</a:t>
            </a:r>
          </a:p>
          <a:p>
            <a:pPr lvl="2"/>
            <a:r>
              <a:rPr lang="en-US" dirty="0"/>
              <a:t>2,059 ASD</a:t>
            </a:r>
          </a:p>
          <a:p>
            <a:pPr lvl="2"/>
            <a:r>
              <a:rPr lang="en-US" dirty="0"/>
              <a:t>1,808 control</a:t>
            </a:r>
          </a:p>
          <a:p>
            <a:pPr lvl="2"/>
            <a:endParaRPr lang="en-US" dirty="0"/>
          </a:p>
          <a:p>
            <a:r>
              <a:rPr lang="en-US" dirty="0"/>
              <a:t>Call SNPs , INDELs, SVs </a:t>
            </a:r>
          </a:p>
          <a:p>
            <a:pPr lvl="1"/>
            <a:r>
              <a:rPr lang="en-US" dirty="0"/>
              <a:t>Flag damaging de novo variants</a:t>
            </a:r>
          </a:p>
          <a:p>
            <a:pPr lvl="1"/>
            <a:r>
              <a:rPr lang="en-US" dirty="0"/>
              <a:t>Flag damaging inherited variants</a:t>
            </a:r>
          </a:p>
          <a:p>
            <a:pPr lvl="1"/>
            <a:endParaRPr lang="en-US" dirty="0"/>
          </a:p>
          <a:p>
            <a:r>
              <a:rPr lang="en-US" dirty="0"/>
              <a:t>Perform TDT on conditioned trios to ascertain inherited risk</a:t>
            </a:r>
          </a:p>
          <a:p>
            <a:pPr lvl="1"/>
            <a:r>
              <a:rPr lang="en-US" dirty="0"/>
              <a:t>Group variants according to functional constraint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022A-4CE6-4C9C-94B2-F29AD685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1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CDD5-EBCA-4D78-8BA0-50CD9507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70018"/>
            <a:ext cx="10972800" cy="1066800"/>
          </a:xfrm>
        </p:spPr>
        <p:txBody>
          <a:bodyPr/>
          <a:lstStyle/>
          <a:p>
            <a:r>
              <a:rPr lang="en-US" dirty="0"/>
              <a:t>Variant 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05778-B400-4DAE-9225-3514B2EFF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65" y="2189266"/>
            <a:ext cx="4672270" cy="16849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3.6M SNPs per individual </a:t>
            </a:r>
          </a:p>
          <a:p>
            <a:endParaRPr lang="en-US" dirty="0"/>
          </a:p>
          <a:p>
            <a:r>
              <a:rPr lang="en-US" dirty="0"/>
              <a:t>773k INDELs per individual</a:t>
            </a:r>
          </a:p>
          <a:p>
            <a:endParaRPr lang="en-US" dirty="0"/>
          </a:p>
          <a:p>
            <a:r>
              <a:rPr lang="en-US" dirty="0"/>
              <a:t>3.7k SV per individual </a:t>
            </a:r>
          </a:p>
        </p:txBody>
      </p:sp>
      <p:pic>
        <p:nvPicPr>
          <p:cNvPr id="7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741DE1D-4639-497C-A559-35A10B4F1B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09" y="1690437"/>
            <a:ext cx="3657607" cy="3657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74FFE-ADD3-40C4-9A1B-60A2C16F9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45" y="1780677"/>
            <a:ext cx="3477126" cy="3477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5AD7F-9033-4E1A-A2A5-73581C069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6" y="3825874"/>
            <a:ext cx="4548188" cy="30321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88149-562D-446B-B3EF-6D033380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6CD54698-BCB3-4E70-AD8D-22F5E197AB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36" y="1763628"/>
            <a:ext cx="7315212" cy="36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57FF-5E68-4A31-9F62-B9B441C7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SNP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BCF9-FB1E-4D1A-80C0-91EEFDC26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5081337" cy="4325112"/>
          </a:xfrm>
        </p:spPr>
        <p:txBody>
          <a:bodyPr/>
          <a:lstStyle/>
          <a:p>
            <a:r>
              <a:rPr lang="en-US" dirty="0" err="1"/>
              <a:t>ForestDNM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Filters</a:t>
            </a:r>
          </a:p>
          <a:p>
            <a:pPr lvl="1"/>
            <a:r>
              <a:rPr lang="en-US" dirty="0"/>
              <a:t>Common variants (&gt;1% AF) 1000 genomes phase 3</a:t>
            </a:r>
          </a:p>
          <a:p>
            <a:pPr lvl="1"/>
            <a:r>
              <a:rPr lang="en-US" dirty="0"/>
              <a:t>Segmental Duplications</a:t>
            </a:r>
          </a:p>
          <a:p>
            <a:pPr lvl="1"/>
            <a:r>
              <a:rPr lang="en-US" dirty="0"/>
              <a:t>0% AF in parents 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984DAE7-00A5-4EC2-81A4-362A08723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374" y="1143000"/>
            <a:ext cx="4961026" cy="49610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16AEDCC-4C05-43E2-BC1A-A1819D8F1E6C}"/>
              </a:ext>
            </a:extLst>
          </p:cNvPr>
          <p:cNvGrpSpPr/>
          <p:nvPr/>
        </p:nvGrpSpPr>
        <p:grpSpPr>
          <a:xfrm>
            <a:off x="5562598" y="962167"/>
            <a:ext cx="6007766" cy="5836321"/>
            <a:chOff x="5562598" y="962167"/>
            <a:chExt cx="6007766" cy="58363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944792-1DD7-4B72-91B1-8F89FDA6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2598" y="962167"/>
              <a:ext cx="6007766" cy="30038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90979A-E707-42DA-BF21-4C565A32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0937" y="3877826"/>
              <a:ext cx="5841322" cy="2920662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20990-C964-4465-96F4-F7EE7C2B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8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5B3E-6B0A-4CD1-B9C3-9D6E320D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SSC samples are depleted for </a:t>
            </a:r>
            <a:r>
              <a:rPr lang="en-US" dirty="0" err="1"/>
              <a:t>LoF</a:t>
            </a:r>
            <a:r>
              <a:rPr lang="en-US" dirty="0"/>
              <a:t> de novo SNPs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C53A8-556F-4C2B-91BD-A146316DE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94278"/>
            <a:ext cx="3990476" cy="3990476"/>
          </a:xfrm>
          <a:prstGeom prst="rect">
            <a:avLst/>
          </a:prstGeom>
        </p:spPr>
      </p:pic>
      <p:pic>
        <p:nvPicPr>
          <p:cNvPr id="10" name="Picture 9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89D2006C-6F25-4140-A76E-D7E3C0B108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859" y="2506753"/>
            <a:ext cx="3657607" cy="3657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4593ED-299A-42A9-9931-E35B96AA3F3F}"/>
              </a:ext>
            </a:extLst>
          </p:cNvPr>
          <p:cNvSpPr txBox="1"/>
          <p:nvPr/>
        </p:nvSpPr>
        <p:spPr>
          <a:xfrm>
            <a:off x="1007888" y="2394278"/>
            <a:ext cx="344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 novo SNPs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274E9E-CBC1-4B83-BE8D-366657F576C4}"/>
              </a:ext>
            </a:extLst>
          </p:cNvPr>
          <p:cNvGrpSpPr/>
          <p:nvPr/>
        </p:nvGrpSpPr>
        <p:grpSpPr>
          <a:xfrm>
            <a:off x="3031958" y="2291351"/>
            <a:ext cx="6459368" cy="4093403"/>
            <a:chOff x="3031958" y="2291351"/>
            <a:chExt cx="6459368" cy="40934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35A16B-B3E5-4B46-B51A-2DED0A8F7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4859" y="2476017"/>
              <a:ext cx="3908737" cy="390873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F0C85B-935A-4182-A804-16EFD05C3F58}"/>
                </a:ext>
              </a:extLst>
            </p:cNvPr>
            <p:cNvSpPr txBox="1"/>
            <p:nvPr/>
          </p:nvSpPr>
          <p:spPr>
            <a:xfrm>
              <a:off x="6050294" y="2291351"/>
              <a:ext cx="3441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Exonic</a:t>
              </a:r>
              <a:r>
                <a:rPr lang="en-US" dirty="0"/>
                <a:t> de novo SNPs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8905D3-3F53-405A-B11D-E7ACD6CD3206}"/>
                </a:ext>
              </a:extLst>
            </p:cNvPr>
            <p:cNvCxnSpPr/>
            <p:nvPr/>
          </p:nvCxnSpPr>
          <p:spPr>
            <a:xfrm>
              <a:off x="3031958" y="2763610"/>
              <a:ext cx="3064042" cy="314389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82900F-215F-4B1B-81E1-9FF88995EF9F}"/>
                </a:ext>
              </a:extLst>
            </p:cNvPr>
            <p:cNvCxnSpPr/>
            <p:nvPr/>
          </p:nvCxnSpPr>
          <p:spPr>
            <a:xfrm flipV="1">
              <a:off x="3143633" y="2660683"/>
              <a:ext cx="3004515" cy="10292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7DF2F0D-616B-4C6E-8AF9-416BB0B989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1" y="2175887"/>
            <a:ext cx="8638675" cy="43193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97953-A51E-475E-BE14-3B5EC30D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5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43D24-3F71-46CB-AB37-E5BB1A8A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INDELs (Work 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E4223-E04A-4519-9000-2EE0C1EA3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Developing a machine learning classifier for de novo INDELs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ForestDNM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Training set:  11 pairs of MZ twins </a:t>
            </a:r>
          </a:p>
          <a:p>
            <a:pPr lvl="1"/>
            <a:r>
              <a:rPr lang="en-US" dirty="0"/>
              <a:t>True Positives: Inherited private variants genotyped in swapped parents</a:t>
            </a:r>
          </a:p>
          <a:p>
            <a:pPr lvl="1"/>
            <a:r>
              <a:rPr lang="en-US" dirty="0"/>
              <a:t>False Positives: Discordant de </a:t>
            </a:r>
            <a:r>
              <a:rPr lang="en-US" dirty="0" err="1"/>
              <a:t>novos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 set: 98 offspring</a:t>
            </a:r>
          </a:p>
          <a:p>
            <a:pPr lvl="1"/>
            <a:r>
              <a:rPr lang="en-US" dirty="0"/>
              <a:t>True Positives: Inherited private variants in swapped parents</a:t>
            </a:r>
          </a:p>
          <a:p>
            <a:pPr lvl="1"/>
            <a:r>
              <a:rPr lang="en-US" dirty="0"/>
              <a:t>False Positives: Apparent de </a:t>
            </a:r>
            <a:r>
              <a:rPr lang="en-US" dirty="0" err="1"/>
              <a:t>novos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Validation set: 15 offspring</a:t>
            </a:r>
          </a:p>
          <a:p>
            <a:pPr lvl="1"/>
            <a:r>
              <a:rPr lang="en-US" dirty="0"/>
              <a:t>True Positives: Validated de novo INDELs in Single Molecule Reads</a:t>
            </a:r>
          </a:p>
          <a:p>
            <a:pPr lvl="1"/>
            <a:r>
              <a:rPr lang="en-US" dirty="0"/>
              <a:t>False Positives: WGS de </a:t>
            </a:r>
            <a:r>
              <a:rPr lang="en-US" dirty="0" err="1"/>
              <a:t>novos</a:t>
            </a:r>
            <a:r>
              <a:rPr lang="en-US" dirty="0"/>
              <a:t> not validated with long reads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1E4E5-31D0-4F06-B688-5C19C1D5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007E-CBE2-4D0A-B209-947A7CCEF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9863"/>
            <a:ext cx="10972800" cy="1066800"/>
          </a:xfrm>
        </p:spPr>
        <p:txBody>
          <a:bodyPr/>
          <a:lstStyle/>
          <a:p>
            <a:r>
              <a:rPr lang="en-US" dirty="0"/>
              <a:t>Initial Performance Results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871398E-183D-4E7F-8B61-F6E92F1B5F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6200"/>
          <a:stretch/>
        </p:blipFill>
        <p:spPr>
          <a:xfrm>
            <a:off x="5005137" y="1850500"/>
            <a:ext cx="3116179" cy="4852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DA5306-B804-4EA2-BD63-FE9984B6E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60" b="55789"/>
          <a:stretch/>
        </p:blipFill>
        <p:spPr>
          <a:xfrm>
            <a:off x="8121316" y="1850500"/>
            <a:ext cx="3212432" cy="49468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5DF0B-A260-43EA-8EC7-980114D4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01074A-3FFE-4357-8A87-CEB79FDA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4238847" cy="4325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10x cross validation</a:t>
            </a:r>
          </a:p>
          <a:p>
            <a:endParaRPr lang="en-US" dirty="0"/>
          </a:p>
          <a:p>
            <a:r>
              <a:rPr lang="en-US" dirty="0"/>
              <a:t>Parameter Sweeps</a:t>
            </a:r>
          </a:p>
          <a:p>
            <a:pPr lvl="1"/>
            <a:r>
              <a:rPr lang="en-US" dirty="0"/>
              <a:t>FDR below 2%</a:t>
            </a:r>
          </a:p>
          <a:p>
            <a:pPr lvl="1"/>
            <a:endParaRPr lang="en-US" dirty="0"/>
          </a:p>
          <a:p>
            <a:r>
              <a:rPr lang="en-US" dirty="0"/>
              <a:t>Grid Search</a:t>
            </a:r>
          </a:p>
          <a:p>
            <a:pPr lvl="1"/>
            <a:r>
              <a:rPr lang="en-US" dirty="0"/>
              <a:t>selecting the best parameters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Test set performance</a:t>
            </a:r>
          </a:p>
          <a:p>
            <a:pPr lvl="1"/>
            <a:r>
              <a:rPr lang="en-US" dirty="0" err="1"/>
              <a:t>Aojie</a:t>
            </a:r>
            <a:r>
              <a:rPr lang="en-US" dirty="0"/>
              <a:t> Lian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9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1D52-A5DD-4010-ACA1-FD5E3367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926" y="608223"/>
            <a:ext cx="10972800" cy="1066800"/>
          </a:xfrm>
        </p:spPr>
        <p:txBody>
          <a:bodyPr/>
          <a:lstStyle/>
          <a:p>
            <a:r>
              <a:rPr lang="en-US" dirty="0"/>
              <a:t>CDTS (Di </a:t>
            </a:r>
            <a:r>
              <a:rPr lang="en-US" dirty="0" err="1"/>
              <a:t>Iulio</a:t>
            </a:r>
            <a:r>
              <a:rPr lang="en-US" dirty="0"/>
              <a:t> J. 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CC9E0-E7E3-4209-B21B-C0457694F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74" y="1881037"/>
            <a:ext cx="3218121" cy="42364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Functional constraint score of the genome</a:t>
            </a:r>
          </a:p>
          <a:p>
            <a:pPr lvl="1"/>
            <a:r>
              <a:rPr lang="en-US" dirty="0"/>
              <a:t>10bp intervals</a:t>
            </a:r>
          </a:p>
          <a:p>
            <a:pPr lvl="1"/>
            <a:r>
              <a:rPr lang="en-US" dirty="0"/>
              <a:t>WGS SNP mutation </a:t>
            </a:r>
          </a:p>
          <a:p>
            <a:pPr lvl="1"/>
            <a:endParaRPr lang="en-US" dirty="0"/>
          </a:p>
          <a:p>
            <a:r>
              <a:rPr lang="en-US" dirty="0"/>
              <a:t>Private deletions are depleted in constrained regions</a:t>
            </a:r>
          </a:p>
          <a:p>
            <a:endParaRPr lang="en-US" dirty="0"/>
          </a:p>
          <a:p>
            <a:r>
              <a:rPr lang="en-US" dirty="0"/>
              <a:t>CDTS can help bin constrained cis-regulatory elements</a:t>
            </a:r>
          </a:p>
          <a:p>
            <a:endParaRPr lang="en-US" dirty="0"/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F3DD-679F-4B5B-A17B-83A55BC1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3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FF89DA-8B4B-4E92-8CE8-27D18707DDF0}"/>
              </a:ext>
            </a:extLst>
          </p:cNvPr>
          <p:cNvGrpSpPr/>
          <p:nvPr/>
        </p:nvGrpSpPr>
        <p:grpSpPr>
          <a:xfrm>
            <a:off x="7269298" y="1593060"/>
            <a:ext cx="4010025" cy="4348502"/>
            <a:chOff x="7046014" y="1486734"/>
            <a:chExt cx="4010025" cy="43485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C8A7DE-0C60-4A4E-B807-32E1C5FF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6014" y="1657350"/>
              <a:ext cx="4010025" cy="3543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46745D-E253-40C9-BCB6-C6A6081A0B6D}"/>
                </a:ext>
              </a:extLst>
            </p:cNvPr>
            <p:cNvSpPr txBox="1"/>
            <p:nvPr/>
          </p:nvSpPr>
          <p:spPr>
            <a:xfrm>
              <a:off x="7612911" y="1486734"/>
              <a:ext cx="330723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Prateek Tandon</a:t>
              </a:r>
            </a:p>
            <a:p>
              <a:pPr algn="ctr"/>
              <a:endParaRPr lang="en-US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8B77870-D4FD-4C8F-A7ED-91F31BAAA204}"/>
                </a:ext>
              </a:extLst>
            </p:cNvPr>
            <p:cNvSpPr/>
            <p:nvPr/>
          </p:nvSpPr>
          <p:spPr>
            <a:xfrm rot="16200000" flipH="1" flipV="1">
              <a:off x="9134425" y="3560009"/>
              <a:ext cx="290157" cy="328128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1AFD05B6-E897-40C0-B7A4-157EFD9F04FE}"/>
                </a:ext>
              </a:extLst>
            </p:cNvPr>
            <p:cNvSpPr txBox="1">
              <a:spLocks/>
            </p:cNvSpPr>
            <p:nvPr/>
          </p:nvSpPr>
          <p:spPr>
            <a:xfrm>
              <a:off x="7719237" y="5345730"/>
              <a:ext cx="3200908" cy="489506"/>
            </a:xfrm>
            <a:prstGeom prst="rect">
              <a:avLst/>
            </a:prstGeom>
          </p:spPr>
          <p:txBody>
            <a:bodyPr vert="horz">
              <a:no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8872" indent="0" algn="ctr">
                <a:buNone/>
              </a:pPr>
              <a:r>
                <a:rPr lang="en-US" sz="1400" b="1" dirty="0">
                  <a:solidFill>
                    <a:schemeClr val="tx1"/>
                  </a:solidFill>
                </a:rPr>
                <a:t>Functional Constraint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1157493-9778-43E9-98B5-2C925BDA2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435" y="1881037"/>
            <a:ext cx="8124172" cy="39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7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1EC6-6607-426D-A83C-3BC1E00B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4023"/>
            <a:ext cx="10972800" cy="1066800"/>
          </a:xfrm>
        </p:spPr>
        <p:txBody>
          <a:bodyPr/>
          <a:lstStyle/>
          <a:p>
            <a:r>
              <a:rPr lang="en-US" dirty="0"/>
              <a:t>Aim 3 Checklist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0AC11F-75A0-4886-9D24-1A8A2C65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411209"/>
              </p:ext>
            </p:extLst>
          </p:nvPr>
        </p:nvGraphicFramePr>
        <p:xfrm>
          <a:off x="1554051" y="2491664"/>
          <a:ext cx="8780796" cy="389233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011460">
                  <a:extLst>
                    <a:ext uri="{9D8B030D-6E8A-4147-A177-3AD203B41FA5}">
                      <a16:colId xmlns:a16="http://schemas.microsoft.com/office/drawing/2014/main" val="434572091"/>
                    </a:ext>
                  </a:extLst>
                </a:gridCol>
                <a:gridCol w="1077679">
                  <a:extLst>
                    <a:ext uri="{9D8B030D-6E8A-4147-A177-3AD203B41FA5}">
                      <a16:colId xmlns:a16="http://schemas.microsoft.com/office/drawing/2014/main" val="372126054"/>
                    </a:ext>
                  </a:extLst>
                </a:gridCol>
                <a:gridCol w="2365079">
                  <a:extLst>
                    <a:ext uri="{9D8B030D-6E8A-4147-A177-3AD203B41FA5}">
                      <a16:colId xmlns:a16="http://schemas.microsoft.com/office/drawing/2014/main" val="2270603293"/>
                    </a:ext>
                  </a:extLst>
                </a:gridCol>
                <a:gridCol w="2326578">
                  <a:extLst>
                    <a:ext uri="{9D8B030D-6E8A-4147-A177-3AD203B41FA5}">
                      <a16:colId xmlns:a16="http://schemas.microsoft.com/office/drawing/2014/main" val="3817759660"/>
                    </a:ext>
                  </a:extLst>
                </a:gridCol>
              </a:tblGrid>
              <a:tr h="584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SNP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INDEL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250711"/>
                  </a:ext>
                </a:extLst>
              </a:tr>
              <a:tr h="584463">
                <a:tc>
                  <a:txBody>
                    <a:bodyPr/>
                    <a:lstStyle/>
                    <a:p>
                      <a:r>
                        <a:rPr lang="en-US" dirty="0"/>
                        <a:t>Variant Calling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6046474"/>
                  </a:ext>
                </a:extLst>
              </a:tr>
              <a:tr h="584463">
                <a:tc>
                  <a:txBody>
                    <a:bodyPr/>
                    <a:lstStyle/>
                    <a:p>
                      <a:r>
                        <a:rPr lang="en-US" dirty="0"/>
                        <a:t>De novo Annotation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Evaluating classifier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SSC2 + SSC3 need annotations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9178788"/>
                  </a:ext>
                </a:extLst>
              </a:tr>
              <a:tr h="584463">
                <a:tc>
                  <a:txBody>
                    <a:bodyPr/>
                    <a:lstStyle/>
                    <a:p>
                      <a:r>
                        <a:rPr lang="en-US" dirty="0"/>
                        <a:t>Private Variant Annotation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SSC2 + SSC3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9800929"/>
                  </a:ext>
                </a:extLst>
              </a:tr>
              <a:tr h="584463">
                <a:tc>
                  <a:txBody>
                    <a:bodyPr/>
                    <a:lstStyle/>
                    <a:p>
                      <a:r>
                        <a:rPr lang="en-US" dirty="0"/>
                        <a:t>TDT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Software framework only needs some adaptions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4588032"/>
                  </a:ext>
                </a:extLst>
              </a:tr>
              <a:tr h="584463">
                <a:tc>
                  <a:txBody>
                    <a:bodyPr/>
                    <a:lstStyle/>
                    <a:p>
                      <a:r>
                        <a:rPr lang="en-US" dirty="0"/>
                        <a:t>Conditioned TDT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to bin offspring by risk</a:t>
                      </a: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827548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C525821-D1F0-4C0E-9B39-3D102A17BD6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14" y="3156886"/>
            <a:ext cx="487326" cy="487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62E157-DA58-4B16-99E6-695C9EB67BD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51" y="3132176"/>
            <a:ext cx="487326" cy="487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9C5B71-47CC-4ADC-B8A6-3BE00D20E10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78" y="3132176"/>
            <a:ext cx="487326" cy="4873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708625-2C91-4B87-993B-4E432E60852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26296" y="3743501"/>
            <a:ext cx="487326" cy="4873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C8F2BA-DDA5-4041-8E27-482B320793F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26296" y="4352488"/>
            <a:ext cx="487326" cy="487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3D0B91-9D6C-4787-92B8-BBE328C2C4B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51" y="4370170"/>
            <a:ext cx="487326" cy="4873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6640EA-9519-4E0D-AE00-32111576B98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51" y="5060129"/>
            <a:ext cx="487326" cy="487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88B06E-0217-4057-A6A5-F2C737AE76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14" y="5124579"/>
            <a:ext cx="487326" cy="4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7F7E-A891-4B7F-9E82-14BEBE9D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5932"/>
            <a:ext cx="10972800" cy="1066800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278DD-59D0-43B1-B881-F6DEBE5AB3FD}"/>
              </a:ext>
            </a:extLst>
          </p:cNvPr>
          <p:cNvSpPr txBox="1"/>
          <p:nvPr/>
        </p:nvSpPr>
        <p:spPr>
          <a:xfrm>
            <a:off x="929640" y="1367660"/>
            <a:ext cx="22067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Sebat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William </a:t>
            </a:r>
            <a:r>
              <a:rPr lang="en-US" b="1" dirty="0" err="1">
                <a:solidFill>
                  <a:schemeClr val="accent2"/>
                </a:solidFill>
              </a:rPr>
              <a:t>Brandler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Madhu </a:t>
            </a:r>
            <a:r>
              <a:rPr lang="en-US" b="1" dirty="0" err="1">
                <a:solidFill>
                  <a:schemeClr val="accent2"/>
                </a:solidFill>
              </a:rPr>
              <a:t>Gujral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Prateek Tandon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Oanh</a:t>
            </a:r>
            <a:r>
              <a:rPr lang="en-US" dirty="0"/>
              <a:t> Hong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Morgan </a:t>
            </a:r>
            <a:r>
              <a:rPr lang="en-US" dirty="0" err="1"/>
              <a:t>Kleiber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 Chapman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Michelle </a:t>
            </a:r>
            <a:r>
              <a:rPr lang="en-US" dirty="0" err="1"/>
              <a:t>Maile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Omar Shanta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Koch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Aojie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Lian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2B422-03FC-46C1-B688-C91DEB1F9592}"/>
              </a:ext>
            </a:extLst>
          </p:cNvPr>
          <p:cNvSpPr txBox="1"/>
          <p:nvPr/>
        </p:nvSpPr>
        <p:spPr>
          <a:xfrm>
            <a:off x="838200" y="4694109"/>
            <a:ext cx="3212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Thesis Committee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Sebat: chair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Joseph Gleeson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Alysson</a:t>
            </a:r>
            <a:r>
              <a:rPr lang="en-US" dirty="0"/>
              <a:t> </a:t>
            </a:r>
            <a:r>
              <a:rPr lang="en-US" dirty="0" err="1"/>
              <a:t>Muotri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Abraham Palmer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Nicholas </a:t>
            </a:r>
            <a:r>
              <a:rPr lang="en-US" dirty="0" err="1"/>
              <a:t>Schork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1511B-2422-4543-8E28-00120C0F6C04}"/>
              </a:ext>
            </a:extLst>
          </p:cNvPr>
          <p:cNvSpPr txBox="1"/>
          <p:nvPr/>
        </p:nvSpPr>
        <p:spPr>
          <a:xfrm>
            <a:off x="8948928" y="2189686"/>
            <a:ext cx="3041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Stephen Scherer (MSSNG)</a:t>
            </a:r>
          </a:p>
          <a:p>
            <a:pPr algn="r"/>
            <a:r>
              <a:rPr lang="en-US" sz="1600" dirty="0" err="1"/>
              <a:t>Rady</a:t>
            </a:r>
            <a:r>
              <a:rPr lang="en-US" sz="1600" dirty="0"/>
              <a:t> Children’s Hospital</a:t>
            </a:r>
          </a:p>
          <a:p>
            <a:pPr algn="r"/>
            <a:r>
              <a:rPr lang="en-US" sz="1600" dirty="0"/>
              <a:t>REACH project</a:t>
            </a:r>
          </a:p>
          <a:p>
            <a:pPr algn="r"/>
            <a:r>
              <a:rPr lang="en-US" sz="1600" dirty="0"/>
              <a:t>Human Longevity Institute </a:t>
            </a:r>
          </a:p>
          <a:p>
            <a:pPr algn="r"/>
            <a:r>
              <a:rPr lang="en-US" sz="1600" dirty="0"/>
              <a:t>Simons Simplex Project</a:t>
            </a:r>
          </a:p>
          <a:p>
            <a:pPr algn="r"/>
            <a:r>
              <a:rPr lang="en-US" sz="1600" dirty="0"/>
              <a:t>1000 Genomes Project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San Diego Supercomputer Center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75AA2-1EE6-4498-BEEF-C3036B4241BF}"/>
              </a:ext>
            </a:extLst>
          </p:cNvPr>
          <p:cNvSpPr txBox="1"/>
          <p:nvPr/>
        </p:nvSpPr>
        <p:spPr>
          <a:xfrm>
            <a:off x="3383280" y="5042118"/>
            <a:ext cx="869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Funding:</a:t>
            </a:r>
          </a:p>
          <a:p>
            <a:r>
              <a:rPr lang="en-US" sz="1600" dirty="0"/>
              <a:t>NIH predoctoral training grant T32 GM008666 (UCSD Genetics Training Program)</a:t>
            </a:r>
          </a:p>
          <a:p>
            <a:r>
              <a:rPr lang="en-US" sz="1600" dirty="0"/>
              <a:t>Amazon Web Services Research Grant </a:t>
            </a:r>
          </a:p>
          <a:p>
            <a:endParaRPr lang="en-US" sz="1600" dirty="0"/>
          </a:p>
          <a:p>
            <a:r>
              <a:rPr lang="en-US" sz="1600" dirty="0"/>
              <a:t>Sebat Lab funding: </a:t>
            </a:r>
          </a:p>
          <a:p>
            <a:r>
              <a:rPr lang="en-US" sz="1600" dirty="0"/>
              <a:t>	NIH: MH076431, MH113715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Beyster</a:t>
            </a:r>
            <a:r>
              <a:rPr lang="en-US" sz="1600" dirty="0"/>
              <a:t> Family Foundation</a:t>
            </a:r>
          </a:p>
        </p:txBody>
      </p:sp>
      <p:pic>
        <p:nvPicPr>
          <p:cNvPr id="10" name="Picture 9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CFF5B0BC-0559-4BED-BCCE-6CE9255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2" b="8133"/>
          <a:stretch/>
        </p:blipFill>
        <p:spPr>
          <a:xfrm>
            <a:off x="3383280" y="1690688"/>
            <a:ext cx="5672330" cy="3059830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1B7F79D2-EB83-424B-951A-BF7C418F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36" y="5740341"/>
            <a:ext cx="4611815" cy="6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D13646-1345-4B15-93ED-CFCBC10626EE}"/>
              </a:ext>
            </a:extLst>
          </p:cNvPr>
          <p:cNvGrpSpPr/>
          <p:nvPr/>
        </p:nvGrpSpPr>
        <p:grpSpPr>
          <a:xfrm>
            <a:off x="7763924" y="1826422"/>
            <a:ext cx="4135250" cy="4110441"/>
            <a:chOff x="133350" y="2074408"/>
            <a:chExt cx="4135250" cy="4110441"/>
          </a:xfrm>
        </p:grpSpPr>
        <p:pic>
          <p:nvPicPr>
            <p:cNvPr id="4" name="Picture 3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F69DB623-9FE8-442C-8041-D06F3F66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" y="2074408"/>
              <a:ext cx="3918226" cy="3134581"/>
            </a:xfrm>
            <a:prstGeom prst="rect">
              <a:avLst/>
            </a:prstGeom>
          </p:spPr>
        </p:pic>
        <p:sp>
          <p:nvSpPr>
            <p:cNvPr id="14" name="Content Placeholder 3">
              <a:extLst>
                <a:ext uri="{FF2B5EF4-FFF2-40B4-BE49-F238E27FC236}">
                  <a16:creationId xmlns:a16="http://schemas.microsoft.com/office/drawing/2014/main" id="{C165E06A-A3C6-4428-80A2-E80AF7A6C240}"/>
                </a:ext>
              </a:extLst>
            </p:cNvPr>
            <p:cNvSpPr txBox="1">
              <a:spLocks/>
            </p:cNvSpPr>
            <p:nvPr/>
          </p:nvSpPr>
          <p:spPr>
            <a:xfrm>
              <a:off x="1295399" y="5208989"/>
              <a:ext cx="2973201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 algn="ctr">
                <a:buNone/>
              </a:pPr>
              <a:r>
                <a:rPr lang="en-US" sz="1800" dirty="0"/>
                <a:t>CRE-SVs are significantly smaller than </a:t>
              </a:r>
              <a:r>
                <a:rPr lang="en-US" sz="1800" dirty="0" err="1"/>
                <a:t>exonic</a:t>
              </a:r>
              <a:r>
                <a:rPr lang="en-US" sz="1800" dirty="0"/>
                <a:t> SVs</a:t>
              </a:r>
            </a:p>
            <a:p>
              <a:pPr algn="ctr"/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967838"/>
            <a:ext cx="4338097" cy="21794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Recurrent CRE-SVs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AB5ADF-D8BE-4A23-ACCE-9D3F20BD8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90557"/>
              </p:ext>
            </p:extLst>
          </p:nvPr>
        </p:nvGraphicFramePr>
        <p:xfrm>
          <a:off x="456504" y="1746820"/>
          <a:ext cx="7624194" cy="382105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2801406616"/>
                    </a:ext>
                  </a:extLst>
                </a:gridCol>
                <a:gridCol w="1471930">
                  <a:extLst>
                    <a:ext uri="{9D8B030D-6E8A-4147-A177-3AD203B41FA5}">
                      <a16:colId xmlns:a16="http://schemas.microsoft.com/office/drawing/2014/main" val="1034540408"/>
                    </a:ext>
                  </a:extLst>
                </a:gridCol>
                <a:gridCol w="2185351">
                  <a:extLst>
                    <a:ext uri="{9D8B030D-6E8A-4147-A177-3AD203B41FA5}">
                      <a16:colId xmlns:a16="http://schemas.microsoft.com/office/drawing/2014/main" val="1392739317"/>
                    </a:ext>
                  </a:extLst>
                </a:gridCol>
                <a:gridCol w="3090295">
                  <a:extLst>
                    <a:ext uri="{9D8B030D-6E8A-4147-A177-3AD203B41FA5}">
                      <a16:colId xmlns:a16="http://schemas.microsoft.com/office/drawing/2014/main" val="3291546024"/>
                    </a:ext>
                  </a:extLst>
                </a:gridCol>
              </a:tblGrid>
              <a:tr h="325668">
                <a:tc>
                  <a:txBody>
                    <a:bodyPr/>
                    <a:lstStyle/>
                    <a:p>
                      <a:r>
                        <a:rPr lang="en-US" i="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Cytoband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Syndrome / ASD finding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46106"/>
                  </a:ext>
                </a:extLst>
              </a:tr>
              <a:tr h="569919">
                <a:tc>
                  <a:txBody>
                    <a:bodyPr/>
                    <a:lstStyle/>
                    <a:p>
                      <a:r>
                        <a:rPr lang="en-US" i="1" dirty="0"/>
                        <a:t>CNTN4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3p26.3-p26.2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Axon-assoc. cell adhesion molecule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 deletion/ASD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98750"/>
                  </a:ext>
                </a:extLst>
              </a:tr>
              <a:tr h="686071">
                <a:tc>
                  <a:txBody>
                    <a:bodyPr/>
                    <a:lstStyle/>
                    <a:p>
                      <a:r>
                        <a:rPr lang="en-US" i="1" dirty="0"/>
                        <a:t>RAF1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3p25.2 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Proto-oncogene, serine/threonine 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Noonan/ASD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373039"/>
                  </a:ext>
                </a:extLst>
              </a:tr>
              <a:tr h="986414">
                <a:tc>
                  <a:txBody>
                    <a:bodyPr/>
                    <a:lstStyle/>
                    <a:p>
                      <a:r>
                        <a:rPr lang="en-US" i="1" dirty="0"/>
                        <a:t>MEST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7q32.2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hydrolase activity, paternally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Silver-Russell /7q ASD susceptibility locus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14066"/>
                  </a:ext>
                </a:extLst>
              </a:tr>
              <a:tr h="814170">
                <a:tc>
                  <a:txBody>
                    <a:bodyPr/>
                    <a:lstStyle/>
                    <a:p>
                      <a:r>
                        <a:rPr lang="en-US" i="1" dirty="0"/>
                        <a:t>LEO1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15q21.2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Comp. of PAF1 complex, assoc. w/ RNA pol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./2 de novo </a:t>
                      </a:r>
                      <a:r>
                        <a:rPr lang="en-US" dirty="0" err="1"/>
                        <a:t>LoF</a:t>
                      </a:r>
                      <a:r>
                        <a:rPr lang="en-US" dirty="0"/>
                        <a:t> in ASD exome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603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dirty="0"/>
              <a:t>Rationale for Structural Variants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FEF659-826F-4E72-BE72-BDB49F53C6A8}"/>
              </a:ext>
            </a:extLst>
          </p:cNvPr>
          <p:cNvGrpSpPr/>
          <p:nvPr/>
        </p:nvGrpSpPr>
        <p:grpSpPr>
          <a:xfrm>
            <a:off x="1371419" y="1772841"/>
            <a:ext cx="9415071" cy="1519017"/>
            <a:chOff x="954355" y="2291941"/>
            <a:chExt cx="9415071" cy="15190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C757A4-B79E-4851-9BDD-0BCEC14B450F}"/>
                </a:ext>
              </a:extLst>
            </p:cNvPr>
            <p:cNvGrpSpPr/>
            <p:nvPr/>
          </p:nvGrpSpPr>
          <p:grpSpPr>
            <a:xfrm>
              <a:off x="954355" y="2291941"/>
              <a:ext cx="9415071" cy="1427760"/>
              <a:chOff x="1388464" y="4992484"/>
              <a:chExt cx="9415071" cy="14277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C3F8214-5B6A-4FA6-807C-B0BA8771DFB8}"/>
                  </a:ext>
                </a:extLst>
              </p:cNvPr>
              <p:cNvGrpSpPr/>
              <p:nvPr/>
            </p:nvGrpSpPr>
            <p:grpSpPr>
              <a:xfrm>
                <a:off x="1388464" y="5362172"/>
                <a:ext cx="9415071" cy="1058072"/>
                <a:chOff x="1082704" y="5214029"/>
                <a:chExt cx="9415071" cy="1058072"/>
              </a:xfrm>
            </p:grpSpPr>
            <p:sp>
              <p:nvSpPr>
                <p:cNvPr id="9" name="TextBox 13">
                  <a:extLst>
                    <a:ext uri="{FF2B5EF4-FFF2-40B4-BE49-F238E27FC236}">
                      <a16:creationId xmlns:a16="http://schemas.microsoft.com/office/drawing/2014/main" id="{0C8BF109-35FC-4852-9B32-12748DA0EECE}"/>
                    </a:ext>
                  </a:extLst>
                </p:cNvPr>
                <p:cNvSpPr txBox="1"/>
                <p:nvPr/>
              </p:nvSpPr>
              <p:spPr>
                <a:xfrm>
                  <a:off x="2231472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SNP: 1bp</a:t>
                  </a:r>
                </a:p>
              </p:txBody>
            </p:sp>
            <p:sp>
              <p:nvSpPr>
                <p:cNvPr id="10" name="TextBox 14">
                  <a:extLst>
                    <a:ext uri="{FF2B5EF4-FFF2-40B4-BE49-F238E27FC236}">
                      <a16:creationId xmlns:a16="http://schemas.microsoft.com/office/drawing/2014/main" id="{D6BBC845-0F29-4E6B-97E3-0047940FFE66}"/>
                    </a:ext>
                  </a:extLst>
                </p:cNvPr>
                <p:cNvSpPr txBox="1"/>
                <p:nvPr/>
              </p:nvSpPr>
              <p:spPr>
                <a:xfrm>
                  <a:off x="5135812" y="5222006"/>
                  <a:ext cx="1920377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INDEL: 2bp-49bp</a:t>
                  </a:r>
                </a:p>
              </p:txBody>
            </p:sp>
            <p:sp>
              <p:nvSpPr>
                <p:cNvPr id="11" name="TextBox 15">
                  <a:extLst>
                    <a:ext uri="{FF2B5EF4-FFF2-40B4-BE49-F238E27FC236}">
                      <a16:creationId xmlns:a16="http://schemas.microsoft.com/office/drawing/2014/main" id="{1A1C545B-7A22-47CF-B7CC-D7C849778652}"/>
                    </a:ext>
                  </a:extLst>
                </p:cNvPr>
                <p:cNvSpPr txBox="1"/>
                <p:nvPr/>
              </p:nvSpPr>
              <p:spPr>
                <a:xfrm>
                  <a:off x="8347747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SV: &gt;50bp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85D43B2-99E7-42DB-BA0F-FE90A21515BF}"/>
                    </a:ext>
                  </a:extLst>
                </p:cNvPr>
                <p:cNvGrpSpPr/>
                <p:nvPr/>
              </p:nvGrpSpPr>
              <p:grpSpPr>
                <a:xfrm>
                  <a:off x="1082704" y="5564188"/>
                  <a:ext cx="9415071" cy="707913"/>
                  <a:chOff x="1082704" y="5564188"/>
                  <a:chExt cx="9415071" cy="707913"/>
                </a:xfrm>
              </p:grpSpPr>
              <p:sp>
                <p:nvSpPr>
                  <p:cNvPr id="13" name="TextBox 3">
                    <a:extLst>
                      <a:ext uri="{FF2B5EF4-FFF2-40B4-BE49-F238E27FC236}">
                        <a16:creationId xmlns:a16="http://schemas.microsoft.com/office/drawing/2014/main" id="{EF7A5CA0-45D7-4D87-8EC1-6BB3E640E5E8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133" y="5625770"/>
                    <a:ext cx="132546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dirty="0">
                        <a:latin typeface="Consolas" panose="020B0609020204030204" pitchFamily="49" charset="0"/>
                      </a:rPr>
                      <a:t>GATCGATC</a:t>
                    </a:r>
                  </a:p>
                  <a:p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CGATC</a:t>
                    </a:r>
                  </a:p>
                </p:txBody>
              </p:sp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id="{DD5C3C81-C4BB-4ACF-A0BD-96E4E43B86BD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716" y="5625770"/>
                    <a:ext cx="185256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GAT--CGATC</a:t>
                    </a:r>
                  </a:p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GAG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-GATC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927E1BCB-566A-4727-BFB0-F0BD21E7C503}"/>
                      </a:ext>
                    </a:extLst>
                  </p:cNvPr>
                  <p:cNvGrpSpPr/>
                  <p:nvPr/>
                </p:nvGrpSpPr>
                <p:grpSpPr>
                  <a:xfrm>
                    <a:off x="7810501" y="5656500"/>
                    <a:ext cx="2687274" cy="534038"/>
                    <a:chOff x="8025467" y="5461230"/>
                    <a:chExt cx="2687274" cy="534038"/>
                  </a:xfrm>
                </p:grpSpPr>
                <p:sp>
                  <p:nvSpPr>
                    <p:cNvPr id="19" name="Rounded Rectangle 7">
                      <a:extLst>
                        <a:ext uri="{FF2B5EF4-FFF2-40B4-BE49-F238E27FC236}">
                          <a16:creationId xmlns:a16="http://schemas.microsoft.com/office/drawing/2014/main" id="{DE2520BD-7CA7-4FF8-AC11-8328D5C58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5467" y="5461232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63691211-9795-4188-B460-A815BA040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8866" y="5461231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ounded Rectangle 9">
                      <a:extLst>
                        <a:ext uri="{FF2B5EF4-FFF2-40B4-BE49-F238E27FC236}">
                          <a16:creationId xmlns:a16="http://schemas.microsoft.com/office/drawing/2014/main" id="{866ACA8F-116C-4BA6-8E26-26A962F40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1387" y="5461230"/>
                      <a:ext cx="1711354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10">
                      <a:extLst>
                        <a:ext uri="{FF2B5EF4-FFF2-40B4-BE49-F238E27FC236}">
                          <a16:creationId xmlns:a16="http://schemas.microsoft.com/office/drawing/2014/main" id="{54D3E52E-3E47-4887-A737-A9D1C3C51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955" y="5819098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C1F54BB1-885D-41C7-82DC-07FFC6B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9354" y="5819097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ounded Rectangle 12">
                      <a:extLst>
                        <a:ext uri="{FF2B5EF4-FFF2-40B4-BE49-F238E27FC236}">
                          <a16:creationId xmlns:a16="http://schemas.microsoft.com/office/drawing/2014/main" id="{B9487AD1-202B-4463-A00B-B58E1C6CB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1875" y="5819096"/>
                      <a:ext cx="855677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FE10142B-7EC9-461C-81FF-87974D68219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231473" y="5564188"/>
                    <a:ext cx="7617202" cy="0"/>
                  </a:xfrm>
                  <a:prstGeom prst="line">
                    <a:avLst/>
                  </a:prstGeom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22">
                    <a:extLst>
                      <a:ext uri="{FF2B5EF4-FFF2-40B4-BE49-F238E27FC236}">
                        <a16:creationId xmlns:a16="http://schemas.microsoft.com/office/drawing/2014/main" id="{7A13903B-FE66-4B09-8974-F1736D6387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704" y="5606598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Reference</a:t>
                    </a:r>
                  </a:p>
                </p:txBody>
              </p:sp>
              <p:sp>
                <p:nvSpPr>
                  <p:cNvPr id="18" name="TextBox 23">
                    <a:extLst>
                      <a:ext uri="{FF2B5EF4-FFF2-40B4-BE49-F238E27FC236}">
                        <a16:creationId xmlns:a16="http://schemas.microsoft.com/office/drawing/2014/main" id="{AAEE5908-8DD1-4D85-AD82-06EC4497CD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391" y="5886101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Mutation</a:t>
                    </a:r>
                  </a:p>
                </p:txBody>
              </p:sp>
            </p:grpSp>
          </p:grpSp>
          <p:sp>
            <p:nvSpPr>
              <p:cNvPr id="8" name="TextBox 26">
                <a:extLst>
                  <a:ext uri="{FF2B5EF4-FFF2-40B4-BE49-F238E27FC236}">
                    <a16:creationId xmlns:a16="http://schemas.microsoft.com/office/drawing/2014/main" id="{1DEC8023-3C7E-47EA-B1A6-59F7783A6F40}"/>
                  </a:ext>
                </a:extLst>
              </p:cNvPr>
              <p:cNvSpPr txBox="1"/>
              <p:nvPr/>
            </p:nvSpPr>
            <p:spPr>
              <a:xfrm>
                <a:off x="1910679" y="4992484"/>
                <a:ext cx="83706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/>
                  <a:t>Classes of Sequence Mutations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F28453-1B9F-4462-A98A-333101167B8F}"/>
                </a:ext>
              </a:extLst>
            </p:cNvPr>
            <p:cNvCxnSpPr/>
            <p:nvPr/>
          </p:nvCxnSpPr>
          <p:spPr>
            <a:xfrm flipH="1">
              <a:off x="2103123" y="3810958"/>
              <a:ext cx="7617202" cy="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74D50F-D3ED-4D5E-8D83-AA95034434ED}"/>
              </a:ext>
            </a:extLst>
          </p:cNvPr>
          <p:cNvGrpSpPr/>
          <p:nvPr/>
        </p:nvGrpSpPr>
        <p:grpSpPr>
          <a:xfrm>
            <a:off x="1388464" y="3618522"/>
            <a:ext cx="8765971" cy="700762"/>
            <a:chOff x="954355" y="4483159"/>
            <a:chExt cx="8765971" cy="700762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ECEA983-6D05-4213-BABD-899AC6C5D5FB}"/>
                </a:ext>
              </a:extLst>
            </p:cNvPr>
            <p:cNvSpPr/>
            <p:nvPr/>
          </p:nvSpPr>
          <p:spPr>
            <a:xfrm rot="16200000" flipH="1">
              <a:off x="5727059" y="906529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8D8DA071-2D6E-4929-93EA-9D6F5B7D7A9A}"/>
                </a:ext>
              </a:extLst>
            </p:cNvPr>
            <p:cNvSpPr txBox="1"/>
            <p:nvPr/>
          </p:nvSpPr>
          <p:spPr>
            <a:xfrm>
              <a:off x="954355" y="4483159"/>
              <a:ext cx="1509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Functional impact</a:t>
              </a: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99B8DE25-F092-4DDE-AA1B-804F47AF8EF5}"/>
                </a:ext>
              </a:extLst>
            </p:cNvPr>
            <p:cNvSpPr txBox="1"/>
            <p:nvPr/>
          </p:nvSpPr>
          <p:spPr>
            <a:xfrm>
              <a:off x="7254947" y="4845367"/>
              <a:ext cx="2465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Potentially more damaging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B5BA6A-38CC-47D6-A243-D3F0B9D7325A}"/>
              </a:ext>
            </a:extLst>
          </p:cNvPr>
          <p:cNvGrpSpPr/>
          <p:nvPr/>
        </p:nvGrpSpPr>
        <p:grpSpPr>
          <a:xfrm>
            <a:off x="1396152" y="4719007"/>
            <a:ext cx="8758284" cy="1117300"/>
            <a:chOff x="962042" y="5267160"/>
            <a:chExt cx="8758284" cy="111730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08E171B-D9E3-4BDA-857E-F4CA0D76E17C}"/>
                </a:ext>
              </a:extLst>
            </p:cNvPr>
            <p:cNvSpPr/>
            <p:nvPr/>
          </p:nvSpPr>
          <p:spPr>
            <a:xfrm rot="16200000" flipH="1">
              <a:off x="5727059" y="1781298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439DDB36-0EBD-4260-AB57-0D532870A9E4}"/>
                </a:ext>
              </a:extLst>
            </p:cNvPr>
            <p:cNvSpPr txBox="1"/>
            <p:nvPr/>
          </p:nvSpPr>
          <p:spPr>
            <a:xfrm>
              <a:off x="962042" y="5267160"/>
              <a:ext cx="15096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False Discovery Rate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7BCCC283-3DBA-4A61-A0A2-0FB800FC9E1F}"/>
                </a:ext>
              </a:extLst>
            </p:cNvPr>
            <p:cNvSpPr txBox="1"/>
            <p:nvPr/>
          </p:nvSpPr>
          <p:spPr>
            <a:xfrm>
              <a:off x="7254947" y="5799685"/>
              <a:ext cx="246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Enriched for false positives</a:t>
              </a: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DB0BDFF-A773-4151-B4DA-7DFB9612EBBD}"/>
              </a:ext>
            </a:extLst>
          </p:cNvPr>
          <p:cNvSpPr txBox="1">
            <a:spLocks/>
          </p:cNvSpPr>
          <p:nvPr/>
        </p:nvSpPr>
        <p:spPr>
          <a:xfrm>
            <a:off x="1371419" y="5996921"/>
            <a:ext cx="9293037" cy="4779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buNone/>
            </a:pPr>
            <a:r>
              <a:rPr lang="en-US" sz="1800" b="1" dirty="0"/>
              <a:t>SVs are more likely to elicit a functional change but detection carries the cost of a high FDR</a:t>
            </a:r>
          </a:p>
          <a:p>
            <a:endParaRPr lang="en-US" dirty="0"/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0AACB018-CF43-4407-AD43-CCF007F658A3}"/>
              </a:ext>
            </a:extLst>
          </p:cNvPr>
          <p:cNvSpPr txBox="1"/>
          <p:nvPr/>
        </p:nvSpPr>
        <p:spPr>
          <a:xfrm>
            <a:off x="10154434" y="4883353"/>
            <a:ext cx="133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SV &lt;10kb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1DE75A-2F03-4B3E-8FF1-FA0AED66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43575"/>
            <a:ext cx="7103633" cy="1593533"/>
          </a:xfrm>
        </p:spPr>
        <p:txBody>
          <a:bodyPr>
            <a:normAutofit/>
          </a:bodyPr>
          <a:lstStyle/>
          <a:p>
            <a:r>
              <a:rPr lang="en-US" sz="2400" dirty="0"/>
              <a:t>Training set: 1000 Genomes</a:t>
            </a:r>
          </a:p>
          <a:p>
            <a:pPr lvl="2"/>
            <a:r>
              <a:rPr lang="en-US" sz="2000" dirty="0"/>
              <a:t> SVs from phase 3 release </a:t>
            </a:r>
          </a:p>
          <a:p>
            <a:pPr lvl="2"/>
            <a:r>
              <a:rPr lang="en-US" sz="2000" dirty="0"/>
              <a:t>High coverage WGS (n=27), Low coverage WGS (n=2,494)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Detecting genotyping errors with machine learning</a:t>
            </a:r>
          </a:p>
        </p:txBody>
      </p:sp>
      <p:pic>
        <p:nvPicPr>
          <p:cNvPr id="41" name="Picture 2" descr="ttps://upload.wikimedia.org/wikipedia/commons/e/eb/Genetic_Variation.jpg">
            <a:extLst>
              <a:ext uri="{FF2B5EF4-FFF2-40B4-BE49-F238E27FC236}">
                <a16:creationId xmlns:a16="http://schemas.microsoft.com/office/drawing/2014/main" id="{9CADFE9E-F14C-4B7F-AF22-25B9F9A1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233" y="1687548"/>
            <a:ext cx="3497796" cy="2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9209D7-78A0-4399-919A-8F7B2386E58E}"/>
              </a:ext>
            </a:extLst>
          </p:cNvPr>
          <p:cNvGrpSpPr/>
          <p:nvPr/>
        </p:nvGrpSpPr>
        <p:grpSpPr>
          <a:xfrm>
            <a:off x="455734" y="4467329"/>
            <a:ext cx="11280531" cy="2047360"/>
            <a:chOff x="455734" y="4440435"/>
            <a:chExt cx="11280531" cy="20473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95CA95-E206-4988-A3EB-0F4B3E3B70E3}"/>
                </a:ext>
              </a:extLst>
            </p:cNvPr>
            <p:cNvGrpSpPr/>
            <p:nvPr/>
          </p:nvGrpSpPr>
          <p:grpSpPr>
            <a:xfrm>
              <a:off x="455734" y="4440435"/>
              <a:ext cx="11280531" cy="1372787"/>
              <a:chOff x="606668" y="5071027"/>
              <a:chExt cx="11280531" cy="1372787"/>
            </a:xfrm>
          </p:grpSpPr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id="{F9003E7D-CEC6-409D-9C7B-1EA44728CC39}"/>
                  </a:ext>
                </a:extLst>
              </p:cNvPr>
              <p:cNvSpPr/>
              <p:nvPr/>
            </p:nvSpPr>
            <p:spPr>
              <a:xfrm>
                <a:off x="606669" y="5196254"/>
                <a:ext cx="10515600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7">
                <a:extLst>
                  <a:ext uri="{FF2B5EF4-FFF2-40B4-BE49-F238E27FC236}">
                    <a16:creationId xmlns:a16="http://schemas.microsoft.com/office/drawing/2014/main" id="{8FA6C1DB-7E26-41C6-ABD2-5F8B8893D6FD}"/>
                  </a:ext>
                </a:extLst>
              </p:cNvPr>
              <p:cNvSpPr/>
              <p:nvPr/>
            </p:nvSpPr>
            <p:spPr>
              <a:xfrm>
                <a:off x="606668" y="5898662"/>
                <a:ext cx="11280531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272A06-9E6C-49C9-8EA3-405E3FF0F140}"/>
                  </a:ext>
                </a:extLst>
              </p:cNvPr>
              <p:cNvSpPr/>
              <p:nvPr/>
            </p:nvSpPr>
            <p:spPr>
              <a:xfrm>
                <a:off x="1529862" y="5196254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10864CE-BF20-4E1C-9285-B5890C8FAAE2}"/>
                  </a:ext>
                </a:extLst>
              </p:cNvPr>
              <p:cNvSpPr/>
              <p:nvPr/>
            </p:nvSpPr>
            <p:spPr>
              <a:xfrm>
                <a:off x="1529862" y="5898662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9307CC-47DB-4C34-9CEB-93AB7D6A494D}"/>
                  </a:ext>
                </a:extLst>
              </p:cNvPr>
              <p:cNvGrpSpPr/>
              <p:nvPr/>
            </p:nvGrpSpPr>
            <p:grpSpPr>
              <a:xfrm>
                <a:off x="2414953" y="5071027"/>
                <a:ext cx="439616" cy="1372787"/>
                <a:chOff x="2414953" y="5071027"/>
                <a:chExt cx="439616" cy="1372787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0CE3BA-DD80-4A73-A2FB-A50FF3D6F088}"/>
                    </a:ext>
                  </a:extLst>
                </p:cNvPr>
                <p:cNvSpPr/>
                <p:nvPr/>
              </p:nvSpPr>
              <p:spPr>
                <a:xfrm>
                  <a:off x="2414954" y="5071027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A707828-AF89-457E-AF4C-EA8874DC5DB8}"/>
                    </a:ext>
                  </a:extLst>
                </p:cNvPr>
                <p:cNvSpPr/>
                <p:nvPr/>
              </p:nvSpPr>
              <p:spPr>
                <a:xfrm>
                  <a:off x="2414953" y="5784391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3846C8-4A56-4A69-9FDB-3BB650B74165}"/>
                  </a:ext>
                </a:extLst>
              </p:cNvPr>
              <p:cNvSpPr/>
              <p:nvPr/>
            </p:nvSpPr>
            <p:spPr>
              <a:xfrm>
                <a:off x="3907983" y="5094654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0407679-07C2-488A-861C-F7F5D985AA22}"/>
                  </a:ext>
                </a:extLst>
              </p:cNvPr>
              <p:cNvGrpSpPr/>
              <p:nvPr/>
            </p:nvGrpSpPr>
            <p:grpSpPr>
              <a:xfrm>
                <a:off x="5401012" y="5203979"/>
                <a:ext cx="393760" cy="1089420"/>
                <a:chOff x="5366593" y="5203979"/>
                <a:chExt cx="393760" cy="1089420"/>
              </a:xfrm>
            </p:grpSpPr>
            <p:sp>
              <p:nvSpPr>
                <p:cNvPr id="36" name="Rounded Rectangle 22">
                  <a:extLst>
                    <a:ext uri="{FF2B5EF4-FFF2-40B4-BE49-F238E27FC236}">
                      <a16:creationId xmlns:a16="http://schemas.microsoft.com/office/drawing/2014/main" id="{1F4A240D-01A9-4DF5-BE52-ED4F3CDD2581}"/>
                    </a:ext>
                  </a:extLst>
                </p:cNvPr>
                <p:cNvSpPr/>
                <p:nvPr/>
              </p:nvSpPr>
              <p:spPr>
                <a:xfrm>
                  <a:off x="5366593" y="520397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23">
                  <a:extLst>
                    <a:ext uri="{FF2B5EF4-FFF2-40B4-BE49-F238E27FC236}">
                      <a16:creationId xmlns:a16="http://schemas.microsoft.com/office/drawing/2014/main" id="{C033B79D-F722-4C90-9389-22F28ED596BD}"/>
                    </a:ext>
                  </a:extLst>
                </p:cNvPr>
                <p:cNvSpPr/>
                <p:nvPr/>
              </p:nvSpPr>
              <p:spPr>
                <a:xfrm>
                  <a:off x="5366593" y="589963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46F5237-EBE9-4244-B2AA-C4067C86F50E}"/>
                  </a:ext>
                </a:extLst>
              </p:cNvPr>
              <p:cNvGrpSpPr/>
              <p:nvPr/>
            </p:nvGrpSpPr>
            <p:grpSpPr>
              <a:xfrm>
                <a:off x="6848186" y="5203920"/>
                <a:ext cx="950805" cy="1100503"/>
                <a:chOff x="7370061" y="5203920"/>
                <a:chExt cx="950805" cy="1100503"/>
              </a:xfrm>
            </p:grpSpPr>
            <p:sp>
              <p:nvSpPr>
                <p:cNvPr id="33" name="Rounded Rectangle 19">
                  <a:extLst>
                    <a:ext uri="{FF2B5EF4-FFF2-40B4-BE49-F238E27FC236}">
                      <a16:creationId xmlns:a16="http://schemas.microsoft.com/office/drawing/2014/main" id="{49DC9991-AC59-406F-9060-B2363DA39933}"/>
                    </a:ext>
                  </a:extLst>
                </p:cNvPr>
                <p:cNvSpPr/>
                <p:nvPr/>
              </p:nvSpPr>
              <p:spPr>
                <a:xfrm>
                  <a:off x="7370061" y="5203920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20">
                  <a:extLst>
                    <a:ext uri="{FF2B5EF4-FFF2-40B4-BE49-F238E27FC236}">
                      <a16:creationId xmlns:a16="http://schemas.microsoft.com/office/drawing/2014/main" id="{E251671A-1973-4704-A60E-FA9DB76FB018}"/>
                    </a:ext>
                  </a:extLst>
                </p:cNvPr>
                <p:cNvSpPr/>
                <p:nvPr/>
              </p:nvSpPr>
              <p:spPr>
                <a:xfrm>
                  <a:off x="7370061" y="5899121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21">
                  <a:extLst>
                    <a:ext uri="{FF2B5EF4-FFF2-40B4-BE49-F238E27FC236}">
                      <a16:creationId xmlns:a16="http://schemas.microsoft.com/office/drawing/2014/main" id="{592664AF-2A75-42B0-9ADF-9A7D2009EA13}"/>
                    </a:ext>
                  </a:extLst>
                </p:cNvPr>
                <p:cNvSpPr/>
                <p:nvPr/>
              </p:nvSpPr>
              <p:spPr>
                <a:xfrm>
                  <a:off x="7927106" y="591066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D505343-C8CB-437B-A714-F7955D131F72}"/>
                  </a:ext>
                </a:extLst>
              </p:cNvPr>
              <p:cNvGrpSpPr/>
              <p:nvPr/>
            </p:nvGrpSpPr>
            <p:grpSpPr>
              <a:xfrm>
                <a:off x="8852405" y="5193843"/>
                <a:ext cx="1043569" cy="1117140"/>
                <a:chOff x="8852405" y="5193843"/>
                <a:chExt cx="1043569" cy="1117140"/>
              </a:xfrm>
            </p:grpSpPr>
            <p:sp>
              <p:nvSpPr>
                <p:cNvPr id="28" name="Rounded Rectangle 15">
                  <a:extLst>
                    <a:ext uri="{FF2B5EF4-FFF2-40B4-BE49-F238E27FC236}">
                      <a16:creationId xmlns:a16="http://schemas.microsoft.com/office/drawing/2014/main" id="{2A11A32C-9EE2-4139-8081-60CDAB30209D}"/>
                    </a:ext>
                  </a:extLst>
                </p:cNvPr>
                <p:cNvSpPr/>
                <p:nvPr/>
              </p:nvSpPr>
              <p:spPr>
                <a:xfrm>
                  <a:off x="8852405" y="519384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16">
                  <a:extLst>
                    <a:ext uri="{FF2B5EF4-FFF2-40B4-BE49-F238E27FC236}">
                      <a16:creationId xmlns:a16="http://schemas.microsoft.com/office/drawing/2014/main" id="{E6070D47-6B28-4CDF-ACE0-5F5C8BFB7966}"/>
                    </a:ext>
                  </a:extLst>
                </p:cNvPr>
                <p:cNvSpPr/>
                <p:nvPr/>
              </p:nvSpPr>
              <p:spPr>
                <a:xfrm>
                  <a:off x="8852529" y="591722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17">
                  <a:extLst>
                    <a:ext uri="{FF2B5EF4-FFF2-40B4-BE49-F238E27FC236}">
                      <a16:creationId xmlns:a16="http://schemas.microsoft.com/office/drawing/2014/main" id="{E1C6076A-A7D0-4BA2-B924-2B7595B5DC4D}"/>
                    </a:ext>
                  </a:extLst>
                </p:cNvPr>
                <p:cNvSpPr/>
                <p:nvPr/>
              </p:nvSpPr>
              <p:spPr>
                <a:xfrm>
                  <a:off x="9502214" y="5198118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18">
                  <a:extLst>
                    <a:ext uri="{FF2B5EF4-FFF2-40B4-BE49-F238E27FC236}">
                      <a16:creationId xmlns:a16="http://schemas.microsoft.com/office/drawing/2014/main" id="{B3BA050C-CAD1-4C6F-8AEA-1F2BBC099341}"/>
                    </a:ext>
                  </a:extLst>
                </p:cNvPr>
                <p:cNvSpPr/>
                <p:nvPr/>
              </p:nvSpPr>
              <p:spPr>
                <a:xfrm>
                  <a:off x="9502214" y="5901594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6917C5-B31F-47CC-9A51-B87A08056B2B}"/>
                </a:ext>
              </a:extLst>
            </p:cNvPr>
            <p:cNvSpPr txBox="1"/>
            <p:nvPr/>
          </p:nvSpPr>
          <p:spPr>
            <a:xfrm>
              <a:off x="1721456" y="5751379"/>
              <a:ext cx="16617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0 copies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6FD4C6-5B9E-4CDA-9393-4BEFD01ABAF9}"/>
                </a:ext>
              </a:extLst>
            </p:cNvPr>
            <p:cNvSpPr txBox="1"/>
            <p:nvPr/>
          </p:nvSpPr>
          <p:spPr>
            <a:xfrm>
              <a:off x="3383203" y="5749131"/>
              <a:ext cx="1389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1 copy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7BE9CD-4F4C-4EBB-AAD2-A60E9E6FF3D5}"/>
                </a:ext>
              </a:extLst>
            </p:cNvPr>
            <p:cNvSpPr txBox="1"/>
            <p:nvPr/>
          </p:nvSpPr>
          <p:spPr>
            <a:xfrm>
              <a:off x="4772758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neutral : 2 copies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BA5D8-A044-467C-885F-5B242A45B46E}"/>
                </a:ext>
              </a:extLst>
            </p:cNvPr>
            <p:cNvSpPr txBox="1"/>
            <p:nvPr/>
          </p:nvSpPr>
          <p:spPr>
            <a:xfrm>
              <a:off x="6559519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3 copies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721423-56AE-4BF1-9AF1-848259E76CBD}"/>
                </a:ext>
              </a:extLst>
            </p:cNvPr>
            <p:cNvSpPr txBox="1"/>
            <p:nvPr/>
          </p:nvSpPr>
          <p:spPr>
            <a:xfrm>
              <a:off x="8550520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4 copies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E5BA8B75-AE5B-4C04-838F-C3E3DBB15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"/>
          <a:stretch/>
        </p:blipFill>
        <p:spPr>
          <a:xfrm>
            <a:off x="1393745" y="1973655"/>
            <a:ext cx="9404511" cy="32820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9C48B5-B37B-471D-BBBD-12AA081C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of SV in Next-Gen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40"/>
            <a:ext cx="626845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Coverage: Number of reads spanning the SV</a:t>
            </a:r>
          </a:p>
          <a:p>
            <a:endParaRPr lang="en-US" dirty="0"/>
          </a:p>
          <a:p>
            <a:r>
              <a:rPr lang="en-US" dirty="0"/>
              <a:t>Discordant Paired-Ends: abnormal insert sizes</a:t>
            </a:r>
          </a:p>
          <a:p>
            <a:endParaRPr lang="en-US" dirty="0"/>
          </a:p>
          <a:p>
            <a:r>
              <a:rPr lang="en-US" dirty="0"/>
              <a:t>Split-Reads: reads that span SV breakpoints</a:t>
            </a:r>
          </a:p>
          <a:p>
            <a:endParaRPr lang="en-US" dirty="0"/>
          </a:p>
          <a:p>
            <a:r>
              <a:rPr lang="en-US" dirty="0"/>
              <a:t>Heterozygous Allele Ratio:</a:t>
            </a:r>
          </a:p>
          <a:p>
            <a:pPr lvl="1"/>
            <a:r>
              <a:rPr lang="en-US" dirty="0"/>
              <a:t>Duplications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 descr="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1463917"/>
            <a:ext cx="3200400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2789480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4142331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D4A8F-2F80-4791-9563-2323E6C9E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36" y="5462880"/>
            <a:ext cx="3200400" cy="13405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17A13-EC78-40C7-A4EB-29CCC865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6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58B5-89FE-459B-BE25-79F94404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Genotyping Performance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398BCA-FAF9-4568-A6E6-3CD87C4D6D30}"/>
              </a:ext>
            </a:extLst>
          </p:cNvPr>
          <p:cNvGrpSpPr/>
          <p:nvPr/>
        </p:nvGrpSpPr>
        <p:grpSpPr>
          <a:xfrm>
            <a:off x="609600" y="2193851"/>
            <a:ext cx="10672080" cy="4087734"/>
            <a:chOff x="609600" y="2193851"/>
            <a:chExt cx="10672080" cy="40877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A4BB30-F998-4DFD-AE1E-EC1AF5918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9"/>
            <a:stretch/>
          </p:blipFill>
          <p:spPr>
            <a:xfrm>
              <a:off x="3908699" y="2193851"/>
              <a:ext cx="7372981" cy="4087734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A446CFF-E033-45DB-BF49-1865D3C05D2D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2668930"/>
              <a:ext cx="3299099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7-fold cross validation of the training set. </a:t>
              </a:r>
            </a:p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1E0A3E-78FE-4C47-A4B9-29D785264B7E}"/>
              </a:ext>
            </a:extLst>
          </p:cNvPr>
          <p:cNvGrpSpPr/>
          <p:nvPr/>
        </p:nvGrpSpPr>
        <p:grpSpPr>
          <a:xfrm>
            <a:off x="535171" y="2193851"/>
            <a:ext cx="10972801" cy="4416829"/>
            <a:chOff x="609599" y="2209800"/>
            <a:chExt cx="10972801" cy="4416829"/>
          </a:xfrm>
        </p:grpSpPr>
        <p:pic>
          <p:nvPicPr>
            <p:cNvPr id="11" name="Picture 10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EC41CE1A-5876-4BCB-B24C-5977CA965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0000"/>
            <a:stretch/>
          </p:blipFill>
          <p:spPr>
            <a:xfrm>
              <a:off x="3785703" y="2209800"/>
              <a:ext cx="7796697" cy="4416829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300635A1-DEF3-451E-9B97-98FCA28BF806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2668930"/>
              <a:ext cx="3299099" cy="3752249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Orthogonal validation:</a:t>
              </a:r>
            </a:p>
            <a:p>
              <a:pPr marL="109728" indent="0">
                <a:buNone/>
              </a:pPr>
              <a:endParaRPr lang="en-US" sz="2400" dirty="0"/>
            </a:p>
            <a:p>
              <a:r>
                <a:rPr lang="en-US" sz="2400" dirty="0"/>
                <a:t>Microarray: N=57</a:t>
              </a:r>
            </a:p>
            <a:p>
              <a:pPr lvl="1"/>
              <a:r>
                <a:rPr lang="en-US" sz="2200" dirty="0" err="1"/>
                <a:t>SVToolkit</a:t>
              </a:r>
              <a:r>
                <a:rPr lang="en-US" sz="2200" dirty="0"/>
                <a:t> validated WGS SV genotypes</a:t>
              </a:r>
            </a:p>
            <a:p>
              <a:endParaRPr lang="en-US" sz="2400" dirty="0"/>
            </a:p>
            <a:p>
              <a:r>
                <a:rPr lang="en-US" sz="2400" dirty="0"/>
                <a:t>PacBio SMRT: N=9</a:t>
              </a:r>
            </a:p>
            <a:p>
              <a:pPr lvl="1"/>
              <a:r>
                <a:rPr lang="en-US" sz="2200" dirty="0"/>
                <a:t>Split-reads or CIGAR string</a:t>
              </a:r>
            </a:p>
            <a:p>
              <a:pPr marL="411480" lvl="1" indent="0">
                <a:buNone/>
              </a:pPr>
              <a:endParaRPr lang="en-US" sz="2200" dirty="0"/>
            </a:p>
            <a:p>
              <a:pPr marL="109728" indent="0">
                <a:buNone/>
              </a:pPr>
              <a:endParaRPr lang="en-US" sz="2400" dirty="0"/>
            </a:p>
            <a:p>
              <a:pPr marL="109728" indent="0">
                <a:buNone/>
              </a:pPr>
              <a:endParaRPr lang="en-US" sz="2400" dirty="0"/>
            </a:p>
            <a:p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A3F73A-3868-4099-96CD-C81AAE053222}"/>
              </a:ext>
            </a:extLst>
          </p:cNvPr>
          <p:cNvGrpSpPr/>
          <p:nvPr/>
        </p:nvGrpSpPr>
        <p:grpSpPr>
          <a:xfrm>
            <a:off x="609600" y="2193851"/>
            <a:ext cx="10743155" cy="4416828"/>
            <a:chOff x="609600" y="2193851"/>
            <a:chExt cx="10743155" cy="4416828"/>
          </a:xfrm>
        </p:grpSpPr>
        <p:pic>
          <p:nvPicPr>
            <p:cNvPr id="15" name="Picture 14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B497FA12-D85F-4003-BCDF-0CCD8582E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995"/>
            <a:stretch/>
          </p:blipFill>
          <p:spPr>
            <a:xfrm>
              <a:off x="3711275" y="2193851"/>
              <a:ext cx="7641480" cy="441682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B3A2ECD-ACF5-4214-BC72-CB5CA9A3B563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2693883"/>
              <a:ext cx="3299099" cy="3752249"/>
            </a:xfrm>
            <a:prstGeom prst="rect">
              <a:avLst/>
            </a:prstGeom>
          </p:spPr>
          <p:txBody>
            <a:bodyPr vert="horz">
              <a:normAutofit fontScale="92500" lnSpcReduction="1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Transmission Disequilibrium Test</a:t>
              </a:r>
            </a:p>
            <a:p>
              <a:r>
                <a:rPr lang="en-US" sz="2400" dirty="0"/>
                <a:t>deviations from the expected transmission rate (50%) are due to genotyping errors</a:t>
              </a:r>
            </a:p>
            <a:p>
              <a:r>
                <a:rPr lang="en-US" sz="2400" dirty="0"/>
                <a:t>False positives in parents</a:t>
              </a:r>
            </a:p>
            <a:p>
              <a:r>
                <a:rPr lang="en-US" sz="2400" dirty="0"/>
                <a:t>False negatives in offspring</a:t>
              </a:r>
            </a:p>
            <a:p>
              <a:pPr marL="109728" indent="0">
                <a:buNone/>
              </a:pPr>
              <a:r>
                <a:rPr lang="en-US" sz="2400" dirty="0"/>
                <a:t>	</a:t>
              </a:r>
              <a:endParaRPr lang="en-US" sz="2200" dirty="0"/>
            </a:p>
            <a:p>
              <a:pPr marL="411480" lvl="1" indent="0">
                <a:buNone/>
              </a:pPr>
              <a:endParaRPr lang="en-US" sz="2200" dirty="0"/>
            </a:p>
            <a:p>
              <a:pPr marL="109728" indent="0">
                <a:buNone/>
              </a:pPr>
              <a:endParaRPr lang="en-US" sz="2400" dirty="0"/>
            </a:p>
            <a:p>
              <a:pPr marL="109728" indent="0">
                <a:buNone/>
              </a:pPr>
              <a:endParaRPr lang="en-US" sz="2400" dirty="0"/>
            </a:p>
            <a:p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E3246-8138-4EE3-8D6A-02B98F4B5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2782-C8A7-451A-B84F-484DA786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3903"/>
            <a:ext cx="10972800" cy="1066800"/>
          </a:xfrm>
        </p:spPr>
        <p:txBody>
          <a:bodyPr/>
          <a:lstStyle/>
          <a:p>
            <a:r>
              <a:rPr lang="en-US" dirty="0"/>
              <a:t>Comparing SV</a:t>
            </a:r>
            <a:r>
              <a:rPr lang="en-US" baseline="30000" dirty="0"/>
              <a:t>2</a:t>
            </a:r>
            <a:r>
              <a:rPr lang="en-US" dirty="0"/>
              <a:t> to other probabilistic models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D3FBF-DC97-4A0B-BDCB-0C7D7FB56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9922"/>
          <a:stretch/>
        </p:blipFill>
        <p:spPr>
          <a:xfrm>
            <a:off x="118922" y="1935646"/>
            <a:ext cx="5977078" cy="3391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0D0FB-9FAB-41A6-9117-50AF28345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929" b="-7"/>
          <a:stretch/>
        </p:blipFill>
        <p:spPr>
          <a:xfrm>
            <a:off x="6096000" y="1822860"/>
            <a:ext cx="5977078" cy="33912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E122F8-9895-4698-BE2B-3ADAF3FFB677}"/>
              </a:ext>
            </a:extLst>
          </p:cNvPr>
          <p:cNvSpPr txBox="1">
            <a:spLocks/>
          </p:cNvSpPr>
          <p:nvPr/>
        </p:nvSpPr>
        <p:spPr>
          <a:xfrm>
            <a:off x="510888" y="5439697"/>
            <a:ext cx="11071512" cy="118996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sz="2400" dirty="0" err="1"/>
              <a:t>SVTyper</a:t>
            </a:r>
            <a:r>
              <a:rPr lang="en-US" sz="2400" dirty="0"/>
              <a:t> and Manta utilize paired-end features and probabilistic models</a:t>
            </a:r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r>
              <a:rPr lang="en-US" sz="2400" dirty="0"/>
              <a:t>SV</a:t>
            </a:r>
            <a:r>
              <a:rPr lang="en-US" sz="2400" baseline="30000" dirty="0"/>
              <a:t>2</a:t>
            </a:r>
            <a:r>
              <a:rPr lang="en-US" sz="2400" dirty="0"/>
              <a:t> leverages paired-end, coverage, and heterozygous allele ratios and was trained on real data	</a:t>
            </a:r>
            <a:endParaRPr lang="en-US" sz="2200" dirty="0"/>
          </a:p>
          <a:p>
            <a:pPr marL="411480" lvl="1" indent="0">
              <a:buNone/>
            </a:pPr>
            <a:endParaRPr lang="en-US" sz="2200" dirty="0"/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3A896-3650-4A1F-8985-105068A3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2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B7E6-5C35-4ADD-B2F5-1E26B554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1" y="411055"/>
            <a:ext cx="10972800" cy="1066800"/>
          </a:xfrm>
        </p:spPr>
        <p:txBody>
          <a:bodyPr/>
          <a:lstStyle/>
          <a:p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361B-5EB3-4F08-8FF5-9EB3748B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29" y="1364813"/>
            <a:ext cx="5119150" cy="43251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Low FDR</a:t>
            </a:r>
          </a:p>
          <a:p>
            <a:pPr lvl="1"/>
            <a:r>
              <a:rPr lang="en-US" dirty="0"/>
              <a:t>1.2% Deletions</a:t>
            </a:r>
          </a:p>
          <a:p>
            <a:pPr lvl="1"/>
            <a:r>
              <a:rPr lang="en-US" dirty="0"/>
              <a:t>4.4% Duplications</a:t>
            </a:r>
          </a:p>
          <a:p>
            <a:pPr lvl="1"/>
            <a:endParaRPr lang="en-US" dirty="0"/>
          </a:p>
          <a:p>
            <a:r>
              <a:rPr lang="en-US" dirty="0"/>
              <a:t>Low Genotyping Error rates</a:t>
            </a:r>
          </a:p>
          <a:p>
            <a:pPr lvl="1"/>
            <a:r>
              <a:rPr lang="en-US" dirty="0"/>
              <a:t>~48% Transmission Rates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Outperforms other methods</a:t>
            </a:r>
          </a:p>
          <a:p>
            <a:endParaRPr lang="en-US" dirty="0"/>
          </a:p>
          <a:p>
            <a:r>
              <a:rPr lang="en-US" dirty="0"/>
              <a:t>Freely available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Python/</a:t>
            </a:r>
            <a:r>
              <a:rPr lang="en-US" dirty="0" err="1"/>
              <a:t>Cython</a:t>
            </a:r>
            <a:endParaRPr lang="en-US" dirty="0"/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github.com/</a:t>
            </a:r>
            <a:r>
              <a:rPr lang="en-US" sz="2400" dirty="0" err="1">
                <a:latin typeface="Consolas" panose="020B0609020204030204" pitchFamily="49" charset="0"/>
              </a:rPr>
              <a:t>dantaki</a:t>
            </a:r>
            <a:r>
              <a:rPr lang="en-US" sz="2400" dirty="0">
                <a:latin typeface="Consolas" panose="020B0609020204030204" pitchFamily="49" charset="0"/>
              </a:rPr>
              <a:t>/SV2</a:t>
            </a:r>
          </a:p>
        </p:txBody>
      </p:sp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4F6F4DCA-7B7B-4853-AE68-DDF721CE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07" y="5479611"/>
            <a:ext cx="2098158" cy="1237913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E51680F-9206-4597-B72F-338AC9F2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27" y="944455"/>
            <a:ext cx="4541448" cy="5851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704B69-D655-495D-9E2D-03B5F29DE8F1}"/>
              </a:ext>
            </a:extLst>
          </p:cNvPr>
          <p:cNvSpPr txBox="1"/>
          <p:nvPr/>
        </p:nvSpPr>
        <p:spPr>
          <a:xfrm>
            <a:off x="7652085" y="6603891"/>
            <a:ext cx="4079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Antaki D. et al. </a:t>
            </a:r>
            <a:r>
              <a:rPr lang="en-US" sz="1050" i="1" dirty="0"/>
              <a:t>Bioinformatics </a:t>
            </a:r>
            <a:r>
              <a:rPr lang="en-US" sz="1050" dirty="0"/>
              <a:t>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C9DD9-6AC9-4BFE-8C37-140A48C6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B2A99F-F1D8-451A-9E7C-552296DB0F0A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3029</TotalTime>
  <Words>2972</Words>
  <Application>Microsoft Office PowerPoint</Application>
  <PresentationFormat>Widescreen</PresentationFormat>
  <Paragraphs>682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Bauhaus 93</vt:lpstr>
      <vt:lpstr>Broadway</vt:lpstr>
      <vt:lpstr>Calibri</vt:lpstr>
      <vt:lpstr>Comic Sans MS</vt:lpstr>
      <vt:lpstr>Consolas</vt:lpstr>
      <vt:lpstr>Georgia</vt:lpstr>
      <vt:lpstr>OCR A Extended</vt:lpstr>
      <vt:lpstr>Wingdings 2</vt:lpstr>
      <vt:lpstr>Training presentation</vt:lpstr>
      <vt:lpstr>Genetic Architecture in Autism Spectrum Disorders</vt:lpstr>
      <vt:lpstr>Mini CV</vt:lpstr>
      <vt:lpstr>Aims</vt:lpstr>
      <vt:lpstr>Rationale for Structural Variants</vt:lpstr>
      <vt:lpstr>Detecting genotyping errors with machine learning</vt:lpstr>
      <vt:lpstr>Features of SV in Next-Gen Sequencing</vt:lpstr>
      <vt:lpstr>Genotyping Performance</vt:lpstr>
      <vt:lpstr>Comparing SV2 to other probabilistic models </vt:lpstr>
      <vt:lpstr>SV2 Overview</vt:lpstr>
      <vt:lpstr>Aims</vt:lpstr>
      <vt:lpstr>PowerPoint Presentation</vt:lpstr>
      <vt:lpstr>PowerPoint Presentation</vt:lpstr>
      <vt:lpstr>WGS in 3,169 whole genomes</vt:lpstr>
      <vt:lpstr>WGS better estimates the de novo SV rate</vt:lpstr>
      <vt:lpstr>De novo SVs are enriched for exons in ASD</vt:lpstr>
      <vt:lpstr>WGS resolves novel single gene hits</vt:lpstr>
      <vt:lpstr>Identifying Complex and Unbalanced de novo SV</vt:lpstr>
      <vt:lpstr>Aim2 Overview</vt:lpstr>
      <vt:lpstr>Aims</vt:lpstr>
      <vt:lpstr>Explaining Missing Heritability in Autism</vt:lpstr>
      <vt:lpstr>Accounting for Missing Heritability </vt:lpstr>
      <vt:lpstr>Ascertaining Rare Inherited CRE-SV risk</vt:lpstr>
      <vt:lpstr>Intolerant Functional Elements are Rarely Deleted</vt:lpstr>
      <vt:lpstr>Private Variants are Enriched for Risk</vt:lpstr>
      <vt:lpstr>Inheritance of private variants within functionally constrained genes</vt:lpstr>
      <vt:lpstr>CRE-SVs exhibit a parent of origin effect</vt:lpstr>
      <vt:lpstr>Replicating the initial findings</vt:lpstr>
      <vt:lpstr>Overview and future directions</vt:lpstr>
      <vt:lpstr>Exploring the Inherited Bilineal Model</vt:lpstr>
      <vt:lpstr>Methodology</vt:lpstr>
      <vt:lpstr>Variant QC</vt:lpstr>
      <vt:lpstr>De novo SNP </vt:lpstr>
      <vt:lpstr>SSC samples are depleted for LoF de novo SNPs</vt:lpstr>
      <vt:lpstr>De novo INDELs (Work in Progress)</vt:lpstr>
      <vt:lpstr>Initial Performance Results</vt:lpstr>
      <vt:lpstr>CDTS (Di Iulio J. 2018)</vt:lpstr>
      <vt:lpstr>Aim 3 Checklist</vt:lpstr>
      <vt:lpstr>Acknowledgements</vt:lpstr>
      <vt:lpstr>Recurrent CRE-SVs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Paternally inherited cis-regulatory structural variants are associated with Autism</dc:title>
  <dc:creator>Danny Antaki</dc:creator>
  <cp:lastModifiedBy>Danny Antaki</cp:lastModifiedBy>
  <cp:revision>89</cp:revision>
  <dcterms:created xsi:type="dcterms:W3CDTF">2018-03-21T00:48:16Z</dcterms:created>
  <dcterms:modified xsi:type="dcterms:W3CDTF">2018-05-02T20:11:42Z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